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</p:sldMasterIdLst>
  <p:notesMasterIdLst>
    <p:notesMasterId r:id="rId9"/>
  </p:notesMasterIdLst>
  <p:sldIdLst>
    <p:sldId id="272" r:id="rId5"/>
    <p:sldId id="267" r:id="rId6"/>
    <p:sldId id="268" r:id="rId7"/>
    <p:sldId id="269" r:id="rId8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17" userDrawn="1">
          <p15:clr>
            <a:srgbClr val="A4A3A4"/>
          </p15:clr>
        </p15:guide>
        <p15:guide id="3" orient="horz" pos="391" userDrawn="1">
          <p15:clr>
            <a:srgbClr val="A4A3A4"/>
          </p15:clr>
        </p15:guide>
        <p15:guide id="4" pos="194" userDrawn="1">
          <p15:clr>
            <a:srgbClr val="A4A3A4"/>
          </p15:clr>
        </p15:guide>
        <p15:guide id="5" orient="horz" pos="4042" userDrawn="1">
          <p15:clr>
            <a:srgbClr val="A4A3A4"/>
          </p15:clr>
        </p15:guide>
        <p15:guide id="7" pos="6046" userDrawn="1">
          <p15:clr>
            <a:srgbClr val="A4A3A4"/>
          </p15:clr>
        </p15:guide>
        <p15:guide id="8" pos="3075" userDrawn="1">
          <p15:clr>
            <a:srgbClr val="A4A3A4"/>
          </p15:clr>
        </p15:guide>
        <p15:guide id="9" orient="horz" pos="3181" userDrawn="1">
          <p15:clr>
            <a:srgbClr val="A4A3A4"/>
          </p15:clr>
        </p15:guide>
        <p15:guide id="10" orient="horz" pos="459" userDrawn="1">
          <p15:clr>
            <a:srgbClr val="A4A3A4"/>
          </p15:clr>
        </p15:guide>
        <p15:guide id="11" pos="316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45D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42" autoAdjust="0"/>
  </p:normalViewPr>
  <p:slideViewPr>
    <p:cSldViewPr snapToGrid="0" showGuides="1">
      <p:cViewPr varScale="1">
        <p:scale>
          <a:sx n="71" d="100"/>
          <a:sy n="71" d="100"/>
        </p:scale>
        <p:origin x="900" y="40"/>
      </p:cViewPr>
      <p:guideLst>
        <p:guide orient="horz" pos="1117"/>
        <p:guide orient="horz" pos="391"/>
        <p:guide pos="194"/>
        <p:guide orient="horz" pos="4042"/>
        <p:guide pos="6046"/>
        <p:guide pos="3075"/>
        <p:guide orient="horz" pos="3181"/>
        <p:guide orient="horz" pos="459"/>
        <p:guide pos="316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A85E3-CCE2-4E4F-A549-4B68D5913770}" type="datetimeFigureOut">
              <a:rPr lang="ko-KR" altLang="en-US" smtClean="0"/>
              <a:t>2026-06-15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FCF8EC-DCFE-455E-AA12-D53CF6F30BDD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7683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>
            <a:extLst>
              <a:ext uri="{FF2B5EF4-FFF2-40B4-BE49-F238E27FC236}">
                <a16:creationId xmlns:a16="http://schemas.microsoft.com/office/drawing/2014/main" id="{27F626FE-8884-4447-AB3D-6385687D5AA1}"/>
              </a:ext>
            </a:extLst>
          </p:cNvPr>
          <p:cNvSpPr txBox="1">
            <a:spLocks/>
          </p:cNvSpPr>
          <p:nvPr userDrawn="1"/>
        </p:nvSpPr>
        <p:spPr>
          <a:xfrm>
            <a:off x="9248688" y="6556517"/>
            <a:ext cx="619030" cy="233075"/>
          </a:xfrm>
          <a:prstGeom prst="rect">
            <a:avLst/>
          </a:prstGeom>
        </p:spPr>
        <p:txBody>
          <a:bodyPr lIns="97292" tIns="48646" rIns="97292" bIns="48646"/>
          <a:lstStyle>
            <a:lvl1pPr defTabSz="971550"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1pPr>
            <a:lvl2pPr marL="742950" indent="-285750" defTabSz="971550"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2pPr>
            <a:lvl3pPr marL="1143000" indent="-228600" defTabSz="971550"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3pPr>
            <a:lvl4pPr marL="1600200" indent="-228600" defTabSz="971550"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4pPr>
            <a:lvl5pPr marL="2057400" indent="-228600" defTabSz="971550"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5pPr>
            <a:lvl6pPr marL="2514600" indent="-228600" defTabSz="9715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6pPr>
            <a:lvl7pPr marL="2971800" indent="-228600" defTabSz="9715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7pPr>
            <a:lvl8pPr marL="3429000" indent="-228600" defTabSz="9715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8pPr>
            <a:lvl9pPr marL="3886200" indent="-228600" defTabSz="9715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9pPr>
          </a:lstStyle>
          <a:p>
            <a:pPr algn="ctr">
              <a:defRPr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rPr>
              <a:t>-</a:t>
            </a:r>
            <a:fld id="{EE203E2C-E75E-4C32-91E4-816033D33B51}" type="slidenum">
              <a:rPr lang="en-US" altLang="ko-KR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rPr>
              <a:pPr algn="ctr">
                <a:defRPr/>
              </a:pPr>
              <a:t>‹#›</a:t>
            </a:fld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2550111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ENESIS G90 - Build To Order (BTO) | GENESIS">
            <a:extLst>
              <a:ext uri="{FF2B5EF4-FFF2-40B4-BE49-F238E27FC236}">
                <a16:creationId xmlns:a16="http://schemas.microsoft.com/office/drawing/2014/main" id="{9E19A582-3EED-B913-6C63-C504B06495F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8675"/>
            <a:ext cx="9906000" cy="520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슬라이드 번호 개체 틀 5">
            <a:extLst>
              <a:ext uri="{FF2B5EF4-FFF2-40B4-BE49-F238E27FC236}">
                <a16:creationId xmlns:a16="http://schemas.microsoft.com/office/drawing/2014/main" id="{9CD46305-C75A-2C82-CDE8-7F13A0422703}"/>
              </a:ext>
            </a:extLst>
          </p:cNvPr>
          <p:cNvSpPr txBox="1">
            <a:spLocks/>
          </p:cNvSpPr>
          <p:nvPr userDrawn="1"/>
        </p:nvSpPr>
        <p:spPr>
          <a:xfrm>
            <a:off x="9248688" y="6556517"/>
            <a:ext cx="619030" cy="233075"/>
          </a:xfrm>
          <a:prstGeom prst="rect">
            <a:avLst/>
          </a:prstGeom>
        </p:spPr>
        <p:txBody>
          <a:bodyPr lIns="97292" tIns="48646" rIns="97292" bIns="48646"/>
          <a:lstStyle>
            <a:lvl1pPr defTabSz="971550"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1pPr>
            <a:lvl2pPr marL="742950" indent="-285750" defTabSz="971550"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2pPr>
            <a:lvl3pPr marL="1143000" indent="-228600" defTabSz="971550"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3pPr>
            <a:lvl4pPr marL="1600200" indent="-228600" defTabSz="971550"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4pPr>
            <a:lvl5pPr marL="2057400" indent="-228600" defTabSz="971550"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5pPr>
            <a:lvl6pPr marL="2514600" indent="-228600" defTabSz="9715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6pPr>
            <a:lvl7pPr marL="2971800" indent="-228600" defTabSz="9715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7pPr>
            <a:lvl8pPr marL="3429000" indent="-228600" defTabSz="9715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8pPr>
            <a:lvl9pPr marL="3886200" indent="-228600" defTabSz="9715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9pPr>
          </a:lstStyle>
          <a:p>
            <a:pPr algn="ctr">
              <a:defRPr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rPr>
              <a:t>-</a:t>
            </a:r>
            <a:fld id="{EE203E2C-E75E-4C32-91E4-816033D33B51}" type="slidenum">
              <a:rPr lang="en-US" altLang="ko-KR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rPr>
              <a:pPr algn="ctr">
                <a:defRPr/>
              </a:pPr>
              <a:t>‹#›</a:t>
            </a:fld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2615963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A6A3E089-C3E3-358C-3715-29FC052E7220}"/>
              </a:ext>
            </a:extLst>
          </p:cNvPr>
          <p:cNvSpPr/>
          <p:nvPr userDrawn="1"/>
        </p:nvSpPr>
        <p:spPr>
          <a:xfrm>
            <a:off x="-9525" y="-16150"/>
            <a:ext cx="9972000" cy="1080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C8E8DAFC-5D6C-C9AD-2428-862809FE76D0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4909595"/>
              </p:ext>
            </p:extLst>
          </p:nvPr>
        </p:nvGraphicFramePr>
        <p:xfrm>
          <a:off x="307975" y="1622743"/>
          <a:ext cx="928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765">
                  <a:extLst>
                    <a:ext uri="{9D8B030D-6E8A-4147-A177-3AD203B41FA5}">
                      <a16:colId xmlns:a16="http://schemas.microsoft.com/office/drawing/2014/main" val="3159368334"/>
                    </a:ext>
                  </a:extLst>
                </a:gridCol>
                <a:gridCol w="2459887">
                  <a:extLst>
                    <a:ext uri="{9D8B030D-6E8A-4147-A177-3AD203B41FA5}">
                      <a16:colId xmlns:a16="http://schemas.microsoft.com/office/drawing/2014/main" val="2252179088"/>
                    </a:ext>
                  </a:extLst>
                </a:gridCol>
                <a:gridCol w="6676348">
                  <a:extLst>
                    <a:ext uri="{9D8B030D-6E8A-4147-A177-3AD203B41FA5}">
                      <a16:colId xmlns:a16="http://schemas.microsoft.com/office/drawing/2014/main" val="5224345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sz="400" dirty="0"/>
                    </a:p>
                  </a:txBody>
                  <a:tcPr marL="0" marR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4674424"/>
                  </a:ext>
                </a:extLst>
              </a:tr>
            </a:tbl>
          </a:graphicData>
        </a:graphic>
      </p:graphicFrame>
      <p:sp>
        <p:nvSpPr>
          <p:cNvPr id="4" name="직사각형 3">
            <a:extLst>
              <a:ext uri="{FF2B5EF4-FFF2-40B4-BE49-F238E27FC236}">
                <a16:creationId xmlns:a16="http://schemas.microsoft.com/office/drawing/2014/main" id="{E4301877-653F-2296-09EA-25404AD95F6C}"/>
              </a:ext>
            </a:extLst>
          </p:cNvPr>
          <p:cNvSpPr/>
          <p:nvPr userDrawn="1"/>
        </p:nvSpPr>
        <p:spPr>
          <a:xfrm>
            <a:off x="333375" y="2285765"/>
            <a:ext cx="9216000" cy="1968736"/>
          </a:xfrm>
          <a:prstGeom prst="rect">
            <a:avLst/>
          </a:prstGeom>
          <a:noFill/>
          <a:ln w="571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992B83D-BE90-8E6D-069A-8F7AA1828A47}"/>
              </a:ext>
            </a:extLst>
          </p:cNvPr>
          <p:cNvSpPr/>
          <p:nvPr userDrawn="1"/>
        </p:nvSpPr>
        <p:spPr>
          <a:xfrm>
            <a:off x="307975" y="4102100"/>
            <a:ext cx="9288000" cy="230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화살표: 오각형 5">
            <a:extLst>
              <a:ext uri="{FF2B5EF4-FFF2-40B4-BE49-F238E27FC236}">
                <a16:creationId xmlns:a16="http://schemas.microsoft.com/office/drawing/2014/main" id="{9E730AA4-F5FE-DFDE-B257-FA9F602851E5}"/>
              </a:ext>
            </a:extLst>
          </p:cNvPr>
          <p:cNvSpPr/>
          <p:nvPr userDrawn="1"/>
        </p:nvSpPr>
        <p:spPr>
          <a:xfrm rot="5400000">
            <a:off x="685792" y="1981939"/>
            <a:ext cx="1152000" cy="1512000"/>
          </a:xfrm>
          <a:prstGeom prst="homePlate">
            <a:avLst>
              <a:gd name="adj" fmla="val 19664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화살표: 오각형 6">
            <a:extLst>
              <a:ext uri="{FF2B5EF4-FFF2-40B4-BE49-F238E27FC236}">
                <a16:creationId xmlns:a16="http://schemas.microsoft.com/office/drawing/2014/main" id="{B7B35980-4084-127A-A1EF-AD8900F17970}"/>
              </a:ext>
            </a:extLst>
          </p:cNvPr>
          <p:cNvSpPr/>
          <p:nvPr userDrawn="1"/>
        </p:nvSpPr>
        <p:spPr>
          <a:xfrm rot="5400000">
            <a:off x="685792" y="3800209"/>
            <a:ext cx="1152000" cy="1512000"/>
          </a:xfrm>
          <a:prstGeom prst="homePlate">
            <a:avLst>
              <a:gd name="adj" fmla="val 19664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0" name="직각 삼각형 19">
            <a:extLst>
              <a:ext uri="{FF2B5EF4-FFF2-40B4-BE49-F238E27FC236}">
                <a16:creationId xmlns:a16="http://schemas.microsoft.com/office/drawing/2014/main" id="{C1033D0B-AD42-63AC-F6DE-14C197994B35}"/>
              </a:ext>
            </a:extLst>
          </p:cNvPr>
          <p:cNvSpPr/>
          <p:nvPr userDrawn="1"/>
        </p:nvSpPr>
        <p:spPr>
          <a:xfrm>
            <a:off x="2017791" y="2147650"/>
            <a:ext cx="144000" cy="108000"/>
          </a:xfrm>
          <a:prstGeom prst="rt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1" name="직각 삼각형 20">
            <a:extLst>
              <a:ext uri="{FF2B5EF4-FFF2-40B4-BE49-F238E27FC236}">
                <a16:creationId xmlns:a16="http://schemas.microsoft.com/office/drawing/2014/main" id="{1492C5EF-474E-6E88-961A-1C8B5C1070B8}"/>
              </a:ext>
            </a:extLst>
          </p:cNvPr>
          <p:cNvSpPr/>
          <p:nvPr userDrawn="1"/>
        </p:nvSpPr>
        <p:spPr>
          <a:xfrm>
            <a:off x="2017870" y="3994100"/>
            <a:ext cx="144000" cy="108000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" name="직각 삼각형 21">
            <a:extLst>
              <a:ext uri="{FF2B5EF4-FFF2-40B4-BE49-F238E27FC236}">
                <a16:creationId xmlns:a16="http://schemas.microsoft.com/office/drawing/2014/main" id="{85258F3B-19C1-1C0D-F89D-D7C5EE6C6A82}"/>
              </a:ext>
            </a:extLst>
          </p:cNvPr>
          <p:cNvSpPr/>
          <p:nvPr userDrawn="1"/>
        </p:nvSpPr>
        <p:spPr>
          <a:xfrm flipH="1">
            <a:off x="361640" y="3989328"/>
            <a:ext cx="144000" cy="108001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직각 삼각형 22">
            <a:extLst>
              <a:ext uri="{FF2B5EF4-FFF2-40B4-BE49-F238E27FC236}">
                <a16:creationId xmlns:a16="http://schemas.microsoft.com/office/drawing/2014/main" id="{43CF882A-43B5-40F1-FD40-77757CBDDD41}"/>
              </a:ext>
            </a:extLst>
          </p:cNvPr>
          <p:cNvSpPr/>
          <p:nvPr userDrawn="1"/>
        </p:nvSpPr>
        <p:spPr>
          <a:xfrm flipH="1">
            <a:off x="361952" y="2147650"/>
            <a:ext cx="144000" cy="108000"/>
          </a:xfrm>
          <a:prstGeom prst="rt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8DF7C21A-0351-A63D-7BD0-75F6F0BF78D6}"/>
              </a:ext>
            </a:extLst>
          </p:cNvPr>
          <p:cNvCxnSpPr/>
          <p:nvPr userDrawn="1"/>
        </p:nvCxnSpPr>
        <p:spPr>
          <a:xfrm>
            <a:off x="0" y="1019175"/>
            <a:ext cx="990600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슬라이드 번호 개체 틀 5">
            <a:extLst>
              <a:ext uri="{FF2B5EF4-FFF2-40B4-BE49-F238E27FC236}">
                <a16:creationId xmlns:a16="http://schemas.microsoft.com/office/drawing/2014/main" id="{64CF09B0-8F66-8C37-C1A3-42CD61DBB6F4}"/>
              </a:ext>
            </a:extLst>
          </p:cNvPr>
          <p:cNvSpPr txBox="1">
            <a:spLocks/>
          </p:cNvSpPr>
          <p:nvPr userDrawn="1"/>
        </p:nvSpPr>
        <p:spPr>
          <a:xfrm>
            <a:off x="9248688" y="6556517"/>
            <a:ext cx="619030" cy="233075"/>
          </a:xfrm>
          <a:prstGeom prst="rect">
            <a:avLst/>
          </a:prstGeom>
        </p:spPr>
        <p:txBody>
          <a:bodyPr lIns="97292" tIns="48646" rIns="97292" bIns="48646"/>
          <a:lstStyle>
            <a:lvl1pPr defTabSz="971550"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1pPr>
            <a:lvl2pPr marL="742950" indent="-285750" defTabSz="971550"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2pPr>
            <a:lvl3pPr marL="1143000" indent="-228600" defTabSz="971550"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3pPr>
            <a:lvl4pPr marL="1600200" indent="-228600" defTabSz="971550"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4pPr>
            <a:lvl5pPr marL="2057400" indent="-228600" defTabSz="971550"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5pPr>
            <a:lvl6pPr marL="2514600" indent="-228600" defTabSz="9715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6pPr>
            <a:lvl7pPr marL="2971800" indent="-228600" defTabSz="9715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7pPr>
            <a:lvl8pPr marL="3429000" indent="-228600" defTabSz="9715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8pPr>
            <a:lvl9pPr marL="3886200" indent="-228600" defTabSz="9715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9pPr>
          </a:lstStyle>
          <a:p>
            <a:pPr algn="ctr">
              <a:defRPr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rPr>
              <a:t>-</a:t>
            </a:r>
            <a:fld id="{EE203E2C-E75E-4C32-91E4-816033D33B51}" type="slidenum">
              <a:rPr lang="en-US" altLang="ko-KR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rPr>
              <a:pPr algn="ctr">
                <a:defRPr/>
              </a:pPr>
              <a:t>‹#›</a:t>
            </a:fld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7816800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ree abstract dust background illustration">
            <a:extLst>
              <a:ext uri="{FF2B5EF4-FFF2-40B4-BE49-F238E27FC236}">
                <a16:creationId xmlns:a16="http://schemas.microsoft.com/office/drawing/2014/main" id="{3A2CE9E6-C30A-4224-27B1-911E70701E8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4632" y="-304800"/>
            <a:ext cx="11895264" cy="735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1604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1447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ree Light Movement photo and picture">
            <a:extLst>
              <a:ext uri="{FF2B5EF4-FFF2-40B4-BE49-F238E27FC236}">
                <a16:creationId xmlns:a16="http://schemas.microsoft.com/office/drawing/2014/main" id="{CA9687F5-3D7A-86BE-78ED-8C62AE0F57E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588"/>
            <a:ext cx="9906000" cy="660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슬라이드 번호 개체 틀 5">
            <a:extLst>
              <a:ext uri="{FF2B5EF4-FFF2-40B4-BE49-F238E27FC236}">
                <a16:creationId xmlns:a16="http://schemas.microsoft.com/office/drawing/2014/main" id="{121EB73B-3A1F-A240-87E4-DA802FF4CC01}"/>
              </a:ext>
            </a:extLst>
          </p:cNvPr>
          <p:cNvSpPr txBox="1">
            <a:spLocks/>
          </p:cNvSpPr>
          <p:nvPr userDrawn="1"/>
        </p:nvSpPr>
        <p:spPr>
          <a:xfrm>
            <a:off x="9248688" y="6556517"/>
            <a:ext cx="619030" cy="233075"/>
          </a:xfrm>
          <a:prstGeom prst="rect">
            <a:avLst/>
          </a:prstGeom>
        </p:spPr>
        <p:txBody>
          <a:bodyPr lIns="97292" tIns="48646" rIns="97292" bIns="48646"/>
          <a:lstStyle>
            <a:lvl1pPr defTabSz="971550"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1pPr>
            <a:lvl2pPr marL="742950" indent="-285750" defTabSz="971550"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2pPr>
            <a:lvl3pPr marL="1143000" indent="-228600" defTabSz="971550"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3pPr>
            <a:lvl4pPr marL="1600200" indent="-228600" defTabSz="971550"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4pPr>
            <a:lvl5pPr marL="2057400" indent="-228600" defTabSz="971550"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5pPr>
            <a:lvl6pPr marL="2514600" indent="-228600" defTabSz="9715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6pPr>
            <a:lvl7pPr marL="2971800" indent="-228600" defTabSz="9715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7pPr>
            <a:lvl8pPr marL="3429000" indent="-228600" defTabSz="9715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8pPr>
            <a:lvl9pPr marL="3886200" indent="-228600" defTabSz="9715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9pPr>
          </a:lstStyle>
          <a:p>
            <a:pPr algn="ctr">
              <a:defRPr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rPr>
              <a:t>-</a:t>
            </a:r>
            <a:fld id="{EE203E2C-E75E-4C32-91E4-816033D33B51}" type="slidenum">
              <a:rPr lang="en-US" altLang="ko-KR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rPr>
              <a:pPr algn="ctr">
                <a:defRPr/>
              </a:pPr>
              <a:t>‹#›</a:t>
            </a:fld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15227860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C6B65DD0-7AA7-71F0-BADB-D8BB3B47CB8E}"/>
              </a:ext>
            </a:extLst>
          </p:cNvPr>
          <p:cNvSpPr/>
          <p:nvPr userDrawn="1"/>
        </p:nvSpPr>
        <p:spPr>
          <a:xfrm>
            <a:off x="0" y="0"/>
            <a:ext cx="9906000" cy="692331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슬라이드 번호 개체 틀 5">
            <a:extLst>
              <a:ext uri="{FF2B5EF4-FFF2-40B4-BE49-F238E27FC236}">
                <a16:creationId xmlns:a16="http://schemas.microsoft.com/office/drawing/2014/main" id="{65562E19-799B-6C81-8914-256027FE7A54}"/>
              </a:ext>
            </a:extLst>
          </p:cNvPr>
          <p:cNvSpPr txBox="1">
            <a:spLocks/>
          </p:cNvSpPr>
          <p:nvPr userDrawn="1"/>
        </p:nvSpPr>
        <p:spPr>
          <a:xfrm>
            <a:off x="9248688" y="6556517"/>
            <a:ext cx="619030" cy="233075"/>
          </a:xfrm>
          <a:prstGeom prst="rect">
            <a:avLst/>
          </a:prstGeom>
        </p:spPr>
        <p:txBody>
          <a:bodyPr lIns="97292" tIns="48646" rIns="97292" bIns="48646"/>
          <a:lstStyle>
            <a:lvl1pPr defTabSz="971550"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1pPr>
            <a:lvl2pPr marL="742950" indent="-285750" defTabSz="971550"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2pPr>
            <a:lvl3pPr marL="1143000" indent="-228600" defTabSz="971550"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3pPr>
            <a:lvl4pPr marL="1600200" indent="-228600" defTabSz="971550"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4pPr>
            <a:lvl5pPr marL="2057400" indent="-228600" defTabSz="971550"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5pPr>
            <a:lvl6pPr marL="2514600" indent="-228600" defTabSz="9715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6pPr>
            <a:lvl7pPr marL="2971800" indent="-228600" defTabSz="9715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7pPr>
            <a:lvl8pPr marL="3429000" indent="-228600" defTabSz="9715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8pPr>
            <a:lvl9pPr marL="3886200" indent="-228600" defTabSz="9715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ヒラギノ角ゴ Pro W3" pitchFamily="-65" charset="-128"/>
              </a:defRPr>
            </a:lvl9pPr>
          </a:lstStyle>
          <a:p>
            <a:pPr algn="ctr">
              <a:defRPr/>
            </a:pPr>
            <a:r>
              <a:rPr lang="en-US" altLang="ko-KR" sz="1200" dirty="0">
                <a:solidFill>
                  <a:schemeClr val="bg1">
                    <a:lumMod val="8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rPr>
              <a:t>-</a:t>
            </a:r>
            <a:fld id="{EE203E2C-E75E-4C32-91E4-816033D33B51}" type="slidenum">
              <a:rPr lang="en-US" altLang="ko-KR" sz="1200" smtClean="0">
                <a:solidFill>
                  <a:schemeClr val="bg1">
                    <a:lumMod val="8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rPr>
              <a:pPr algn="ctr">
                <a:defRPr/>
              </a:pPr>
              <a:t>‹#›</a:t>
            </a:fld>
            <a:r>
              <a:rPr lang="en-US" altLang="ko-KR" sz="1200" dirty="0">
                <a:solidFill>
                  <a:schemeClr val="bg1">
                    <a:lumMod val="8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2626003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D8AF75-1646-435B-BD48-BF4C3C42A27B}" type="datetimeFigureOut">
              <a:rPr lang="ko-KR" altLang="en-US" smtClean="0"/>
              <a:t>2026-06-15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54447-2B41-4AA2-8FC6-0984A00C007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79276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92" r:id="rId3"/>
    <p:sldLayoutId id="2147483693" r:id="rId4"/>
    <p:sldLayoutId id="2147483691" r:id="rId5"/>
    <p:sldLayoutId id="2147483690" r:id="rId6"/>
    <p:sldLayoutId id="2147483680" r:id="rId7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2.wdp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14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gif"/><Relationship Id="rId5" Type="http://schemas.microsoft.com/office/2007/relationships/hdphoto" Target="../media/hdphoto6.wdp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microsoft.com/office/2007/relationships/hdphoto" Target="../media/hdphoto7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hdphoto" Target="../media/hdphoto9.wdp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64839-1492-DBF8-BEA7-B3262513D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표 11">
            <a:extLst>
              <a:ext uri="{FF2B5EF4-FFF2-40B4-BE49-F238E27FC236}">
                <a16:creationId xmlns:a16="http://schemas.microsoft.com/office/drawing/2014/main" id="{C5AA780A-7501-C150-5953-BF4B970B8A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42712"/>
              </p:ext>
            </p:extLst>
          </p:nvPr>
        </p:nvGraphicFramePr>
        <p:xfrm>
          <a:off x="307975" y="1622743"/>
          <a:ext cx="731780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365">
                  <a:extLst>
                    <a:ext uri="{9D8B030D-6E8A-4147-A177-3AD203B41FA5}">
                      <a16:colId xmlns:a16="http://schemas.microsoft.com/office/drawing/2014/main" val="3159368334"/>
                    </a:ext>
                  </a:extLst>
                </a:gridCol>
                <a:gridCol w="1632471">
                  <a:extLst>
                    <a:ext uri="{9D8B030D-6E8A-4147-A177-3AD203B41FA5}">
                      <a16:colId xmlns:a16="http://schemas.microsoft.com/office/drawing/2014/main" val="2252179088"/>
                    </a:ext>
                  </a:extLst>
                </a:gridCol>
                <a:gridCol w="5558972">
                  <a:extLst>
                    <a:ext uri="{9D8B030D-6E8A-4147-A177-3AD203B41FA5}">
                      <a16:colId xmlns:a16="http://schemas.microsoft.com/office/drawing/2014/main" val="5224345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sz="400" dirty="0"/>
                    </a:p>
                  </a:txBody>
                  <a:tcPr marL="0" marR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통합제어기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시트 구동</a:t>
                      </a:r>
                      <a:r>
                        <a:rPr lang="en-US" altLang="ko-KR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, </a:t>
                      </a:r>
                      <a:r>
                        <a:rPr lang="ko-KR" altLang="en-US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통풍</a:t>
                      </a:r>
                      <a:r>
                        <a:rPr lang="en-US" altLang="ko-KR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, </a:t>
                      </a:r>
                      <a:r>
                        <a:rPr lang="ko-KR" altLang="en-US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열선 제어 통합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4674424"/>
                  </a:ext>
                </a:extLst>
              </a:tr>
            </a:tbl>
          </a:graphicData>
        </a:graphic>
      </p:graphicFrame>
      <p:sp>
        <p:nvSpPr>
          <p:cNvPr id="15" name="화살표: 오각형 14">
            <a:extLst>
              <a:ext uri="{FF2B5EF4-FFF2-40B4-BE49-F238E27FC236}">
                <a16:creationId xmlns:a16="http://schemas.microsoft.com/office/drawing/2014/main" id="{D041C107-DB8E-D43E-88D5-C4525A687167}"/>
              </a:ext>
            </a:extLst>
          </p:cNvPr>
          <p:cNvSpPr/>
          <p:nvPr/>
        </p:nvSpPr>
        <p:spPr>
          <a:xfrm rot="5400000">
            <a:off x="685792" y="1991464"/>
            <a:ext cx="1152000" cy="1512000"/>
          </a:xfrm>
          <a:prstGeom prst="homePlate">
            <a:avLst>
              <a:gd name="adj" fmla="val 19664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화살표: 오각형 15">
            <a:extLst>
              <a:ext uri="{FF2B5EF4-FFF2-40B4-BE49-F238E27FC236}">
                <a16:creationId xmlns:a16="http://schemas.microsoft.com/office/drawing/2014/main" id="{B2967227-98F7-4DEB-5A13-59D4177073A8}"/>
              </a:ext>
            </a:extLst>
          </p:cNvPr>
          <p:cNvSpPr/>
          <p:nvPr/>
        </p:nvSpPr>
        <p:spPr>
          <a:xfrm rot="5400000">
            <a:off x="685792" y="3790683"/>
            <a:ext cx="1152000" cy="1512000"/>
          </a:xfrm>
          <a:prstGeom prst="homePlate">
            <a:avLst>
              <a:gd name="adj" fmla="val 19664"/>
            </a:avLst>
          </a:prstGeom>
          <a:solidFill>
            <a:schemeClr val="tx2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A6438E7-A8CE-F324-C169-A21EDC87C204}"/>
              </a:ext>
            </a:extLst>
          </p:cNvPr>
          <p:cNvSpPr txBox="1"/>
          <p:nvPr/>
        </p:nvSpPr>
        <p:spPr>
          <a:xfrm>
            <a:off x="644244" y="4214597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</a:rPr>
              <a:t>주요 기술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5665FFD-FD79-85C4-9756-52D36F10EB67}"/>
              </a:ext>
            </a:extLst>
          </p:cNvPr>
          <p:cNvSpPr txBox="1"/>
          <p:nvPr/>
        </p:nvSpPr>
        <p:spPr>
          <a:xfrm>
            <a:off x="644244" y="2364100"/>
            <a:ext cx="11608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생산 공정</a:t>
            </a:r>
            <a:endParaRPr lang="en-US" altLang="ko-KR" b="1" dirty="0"/>
          </a:p>
          <a:p>
            <a:r>
              <a:rPr lang="ko-KR" altLang="en-US" b="1" dirty="0"/>
              <a:t>생산 실적</a:t>
            </a: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A527F133-D1E5-B629-D332-F4F9DB3DC3CC}"/>
              </a:ext>
            </a:extLst>
          </p:cNvPr>
          <p:cNvSpPr/>
          <p:nvPr/>
        </p:nvSpPr>
        <p:spPr>
          <a:xfrm>
            <a:off x="7142608" y="3800624"/>
            <a:ext cx="2340000" cy="234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7E3290CF-B988-2D6E-9139-CCBBE6DFAADB}"/>
              </a:ext>
            </a:extLst>
          </p:cNvPr>
          <p:cNvSpPr/>
          <p:nvPr/>
        </p:nvSpPr>
        <p:spPr>
          <a:xfrm>
            <a:off x="3035240" y="2516831"/>
            <a:ext cx="1008000" cy="90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36000" bIns="36000" rtlCol="0" anchor="ctr"/>
          <a:lstStyle/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SMT</a:t>
            </a:r>
            <a:endParaRPr lang="ko-KR" altLang="en-US" sz="12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BBA5F937-4751-11F6-E61F-59359134B1CD}"/>
              </a:ext>
            </a:extLst>
          </p:cNvPr>
          <p:cNvSpPr/>
          <p:nvPr/>
        </p:nvSpPr>
        <p:spPr>
          <a:xfrm>
            <a:off x="4651012" y="2512225"/>
            <a:ext cx="1008000" cy="90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36000" bIns="36000" rtlCol="0" anchor="ctr"/>
          <a:lstStyle/>
          <a:p>
            <a:pPr algn="ctr"/>
            <a:r>
              <a:rPr lang="ko-KR" altLang="en-US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웨이브</a:t>
            </a:r>
            <a:endParaRPr lang="en-US" altLang="ko-KR" sz="12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솔더</a:t>
            </a: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5E00B524-DF1D-3B4F-D788-6E19F0CF9E03}"/>
              </a:ext>
            </a:extLst>
          </p:cNvPr>
          <p:cNvSpPr/>
          <p:nvPr/>
        </p:nvSpPr>
        <p:spPr>
          <a:xfrm>
            <a:off x="6266784" y="2546532"/>
            <a:ext cx="1008000" cy="90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ICT</a:t>
            </a:r>
          </a:p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업로드</a:t>
            </a: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A5F41B93-1220-70A3-5105-4495715AE92E}"/>
              </a:ext>
            </a:extLst>
          </p:cNvPr>
          <p:cNvSpPr/>
          <p:nvPr/>
        </p:nvSpPr>
        <p:spPr>
          <a:xfrm>
            <a:off x="7882556" y="2542204"/>
            <a:ext cx="1008000" cy="90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36000" bIns="36000" rtlCol="0" anchor="ctr"/>
          <a:lstStyle/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FCT</a:t>
            </a:r>
          </a:p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최종검사</a:t>
            </a:r>
            <a:r>
              <a:rPr lang="en-US" altLang="ko-KR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3717DFE1-507F-7A95-326C-DAA66752D36C}"/>
              </a:ext>
            </a:extLst>
          </p:cNvPr>
          <p:cNvCxnSpPr>
            <a:cxnSpLocks/>
            <a:stCxn id="20" idx="6"/>
            <a:endCxn id="21" idx="2"/>
          </p:cNvCxnSpPr>
          <p:nvPr/>
        </p:nvCxnSpPr>
        <p:spPr>
          <a:xfrm flipV="1">
            <a:off x="4043240" y="2962225"/>
            <a:ext cx="607772" cy="4606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497A311F-58C2-1C1A-B178-05881AFDFE7E}"/>
              </a:ext>
            </a:extLst>
          </p:cNvPr>
          <p:cNvCxnSpPr>
            <a:cxnSpLocks/>
          </p:cNvCxnSpPr>
          <p:nvPr/>
        </p:nvCxnSpPr>
        <p:spPr>
          <a:xfrm flipV="1">
            <a:off x="2388422" y="2962225"/>
            <a:ext cx="607772" cy="4606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E09D775D-F7A6-A03B-A764-87ECA7CDD27F}"/>
              </a:ext>
            </a:extLst>
          </p:cNvPr>
          <p:cNvCxnSpPr>
            <a:cxnSpLocks/>
          </p:cNvCxnSpPr>
          <p:nvPr/>
        </p:nvCxnSpPr>
        <p:spPr>
          <a:xfrm flipV="1">
            <a:off x="5684412" y="2948044"/>
            <a:ext cx="607772" cy="4606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5C555717-908F-0321-4C57-6CF8A88A0FC1}"/>
              </a:ext>
            </a:extLst>
          </p:cNvPr>
          <p:cNvCxnSpPr>
            <a:cxnSpLocks/>
          </p:cNvCxnSpPr>
          <p:nvPr/>
        </p:nvCxnSpPr>
        <p:spPr>
          <a:xfrm flipV="1">
            <a:off x="7274357" y="2987598"/>
            <a:ext cx="607772" cy="4606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0B5D4F06-8648-59C8-8EE4-0606650BEB49}"/>
              </a:ext>
            </a:extLst>
          </p:cNvPr>
          <p:cNvSpPr txBox="1"/>
          <p:nvPr/>
        </p:nvSpPr>
        <p:spPr>
          <a:xfrm>
            <a:off x="2606683" y="3546378"/>
            <a:ext cx="16129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>
                <a:solidFill>
                  <a:srgbClr val="00B0F0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4</a:t>
            </a:r>
            <a:r>
              <a:rPr lang="ko-KR" altLang="en-US" sz="3200" dirty="0">
                <a:solidFill>
                  <a:srgbClr val="00B0F0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만개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/</a:t>
            </a:r>
            <a:r>
              <a: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월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C88A58-1A25-EF99-D4BB-6A8CA2851EFE}"/>
              </a:ext>
            </a:extLst>
          </p:cNvPr>
          <p:cNvSpPr txBox="1"/>
          <p:nvPr/>
        </p:nvSpPr>
        <p:spPr>
          <a:xfrm>
            <a:off x="307975" y="83832"/>
            <a:ext cx="259718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chemeClr val="bg1">
                    <a:lumMod val="85000"/>
                  </a:schemeClr>
                </a:solidFill>
              </a:rPr>
              <a:t>최고의 품질</a:t>
            </a:r>
            <a:endParaRPr lang="en-US" altLang="ko-KR" sz="2400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ko-KR" altLang="en-US" sz="3600" b="1" dirty="0">
                <a:solidFill>
                  <a:schemeClr val="bg1"/>
                </a:solidFill>
              </a:rPr>
              <a:t>제품 라인업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2BD5BABF-465E-5DFE-7D29-7F82B795EC5F}"/>
              </a:ext>
            </a:extLst>
          </p:cNvPr>
          <p:cNvGrpSpPr/>
          <p:nvPr/>
        </p:nvGrpSpPr>
        <p:grpSpPr>
          <a:xfrm>
            <a:off x="7651069" y="5104467"/>
            <a:ext cx="1323078" cy="732936"/>
            <a:chOff x="7228299" y="4318910"/>
            <a:chExt cx="1323078" cy="732936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0C64019D-191F-98C4-E04D-4B2A6DF47C9F}"/>
                </a:ext>
              </a:extLst>
            </p:cNvPr>
            <p:cNvGrpSpPr/>
            <p:nvPr/>
          </p:nvGrpSpPr>
          <p:grpSpPr>
            <a:xfrm>
              <a:off x="7228299" y="4318910"/>
              <a:ext cx="1323078" cy="486715"/>
              <a:chOff x="-18375682" y="25684999"/>
              <a:chExt cx="8623487" cy="3720195"/>
            </a:xfrm>
          </p:grpSpPr>
          <p:pic>
            <p:nvPicPr>
              <p:cNvPr id="6" name="Picture 2" descr="C:\Users\TSA_Mechanic\Documents\카카오톡 받은 파일\KakaoTalk_20140712_104530294.jpg">
                <a:extLst>
                  <a:ext uri="{FF2B5EF4-FFF2-40B4-BE49-F238E27FC236}">
                    <a16:creationId xmlns:a16="http://schemas.microsoft.com/office/drawing/2014/main" id="{C85AEF73-85A8-37AC-192A-17655F95A12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0000" b="90000" l="10000" r="90000">
                            <a14:foregroundMark x1="48125" y1="66389" x2="61458" y2="7680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377" t="16550" r="19580" b="17905"/>
              <a:stretch/>
            </p:blipFill>
            <p:spPr bwMode="auto">
              <a:xfrm>
                <a:off x="-13851561" y="25773796"/>
                <a:ext cx="4099366" cy="31965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2" descr="C:\Users\TSA_Mechanic\Documents\카카오톡 받은 파일\KakaoTalk_20140703_174412766.jpg">
                <a:extLst>
                  <a:ext uri="{FF2B5EF4-FFF2-40B4-BE49-F238E27FC236}">
                    <a16:creationId xmlns:a16="http://schemas.microsoft.com/office/drawing/2014/main" id="{F81C0FAB-DF9D-421D-9ADB-AC8DB7A8188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0000" b="96563" l="10000" r="90000">
                            <a14:foregroundMark x1="31250" y1="67917" x2="30694" y2="71146"/>
                            <a14:foregroundMark x1="42917" y1="31042" x2="39444" y2="43229"/>
                            <a14:backgroundMark x1="55556" y1="86667" x2="55556" y2="86667"/>
                            <a14:backgroundMark x1="56806" y1="85313" x2="56806" y2="85313"/>
                            <a14:backgroundMark x1="46944" y1="77813" x2="46250" y2="80833"/>
                            <a14:backgroundMark x1="42778" y1="25313" x2="41806" y2="29375"/>
                            <a14:backgroundMark x1="30972" y1="62917" x2="29306" y2="69792"/>
                            <a14:backgroundMark x1="37500" y1="74583" x2="37500" y2="74583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7397556">
                <a:off x="-17755651" y="25064968"/>
                <a:ext cx="3720195" cy="49602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3E4B915-CEF3-3EE4-ABAA-B59365CA2AB5}"/>
                </a:ext>
              </a:extLst>
            </p:cNvPr>
            <p:cNvSpPr txBox="1"/>
            <p:nvPr/>
          </p:nvSpPr>
          <p:spPr>
            <a:xfrm>
              <a:off x="7461837" y="4805625"/>
              <a:ext cx="98616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ko-KR" sz="1000" dirty="0">
                  <a:latin typeface="현대하모니 L" panose="02020603020101020101" pitchFamily="18" charset="-127"/>
                  <a:ea typeface="현대하모니 L" panose="02020603020101020101" pitchFamily="18" charset="-127"/>
                </a:rPr>
                <a:t>GV80 2</a:t>
              </a:r>
              <a:r>
                <a:rPr kumimoji="1" lang="ko-KR" altLang="en-US" sz="1000" dirty="0">
                  <a:latin typeface="현대하모니 L" panose="02020603020101020101" pitchFamily="18" charset="-127"/>
                  <a:ea typeface="현대하모니 L" panose="02020603020101020101" pitchFamily="18" charset="-127"/>
                </a:rPr>
                <a:t>열 제어</a:t>
              </a: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4401FC20-1441-AAC6-4238-7C03DE9F556F}"/>
              </a:ext>
            </a:extLst>
          </p:cNvPr>
          <p:cNvGrpSpPr/>
          <p:nvPr/>
        </p:nvGrpSpPr>
        <p:grpSpPr>
          <a:xfrm>
            <a:off x="7717021" y="4214597"/>
            <a:ext cx="1160442" cy="704405"/>
            <a:chOff x="7374066" y="3572038"/>
            <a:chExt cx="1160442" cy="704405"/>
          </a:xfrm>
        </p:grpSpPr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3651CF0D-9021-D93B-579A-E882AA636A5C}"/>
                </a:ext>
              </a:extLst>
            </p:cNvPr>
            <p:cNvGrpSpPr/>
            <p:nvPr/>
          </p:nvGrpSpPr>
          <p:grpSpPr>
            <a:xfrm>
              <a:off x="7374066" y="3572038"/>
              <a:ext cx="1067555" cy="442270"/>
              <a:chOff x="6445346" y="-48568"/>
              <a:chExt cx="1717663" cy="834506"/>
            </a:xfrm>
          </p:grpSpPr>
          <p:pic>
            <p:nvPicPr>
              <p:cNvPr id="11" name="Picture 2" descr="C:\Users\TSA_Mechanic\Documents\카카오톡 받은 파일\KakaoTalk_20140703_174410435.jpg">
                <a:extLst>
                  <a:ext uri="{FF2B5EF4-FFF2-40B4-BE49-F238E27FC236}">
                    <a16:creationId xmlns:a16="http://schemas.microsoft.com/office/drawing/2014/main" id="{76360563-E800-030A-9E1F-CA47F3C5EA8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10000" b="90000" l="10000" r="90000">
                            <a14:foregroundMark x1="24722" y1="72708" x2="12222" y2="61042"/>
                            <a14:backgroundMark x1="40139" y1="83229" x2="58472" y2="70938"/>
                            <a14:backgroundMark x1="71111" y1="62292" x2="84444" y2="53854"/>
                            <a14:backgroundMark x1="68333" y1="68646" x2="68889" y2="68958"/>
                            <a14:backgroundMark x1="70000" y1="73229" x2="74167" y2="7177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958" t="28993" r="11458" b="16319"/>
              <a:stretch/>
            </p:blipFill>
            <p:spPr bwMode="auto">
              <a:xfrm>
                <a:off x="6445346" y="-48568"/>
                <a:ext cx="910805" cy="8345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3" descr="C:\Users\TSA_Mechanic\Documents\카카오톡 받은 파일\KakaoTalk_20140703_174411149.jpg">
                <a:extLst>
                  <a:ext uri="{FF2B5EF4-FFF2-40B4-BE49-F238E27FC236}">
                    <a16:creationId xmlns:a16="http://schemas.microsoft.com/office/drawing/2014/main" id="{C81E8D51-BFAE-F301-05AA-DBFD2215B15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0000" b="90000" l="10000" r="90000">
                            <a14:backgroundMark x1="33333" y1="50938" x2="34861" y2="49167"/>
                            <a14:backgroundMark x1="55139" y1="72188" x2="77222" y2="43229"/>
                            <a14:backgroundMark x1="17778" y1="72604" x2="41944" y2="83229"/>
                            <a14:backgroundMark x1="45278" y1="84792" x2="54722" y2="73021"/>
                            <a14:backgroundMark x1="46667" y1="80625" x2="53194" y2="7322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584" t="32293" r="20583" b="15416"/>
              <a:stretch/>
            </p:blipFill>
            <p:spPr bwMode="auto">
              <a:xfrm rot="972335">
                <a:off x="7343653" y="-26096"/>
                <a:ext cx="819356" cy="80650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00FFEE9-C6D3-57CA-D295-75226B663B94}"/>
                </a:ext>
              </a:extLst>
            </p:cNvPr>
            <p:cNvSpPr txBox="1"/>
            <p:nvPr/>
          </p:nvSpPr>
          <p:spPr>
            <a:xfrm>
              <a:off x="7396055" y="4030222"/>
              <a:ext cx="113845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ko-KR" sz="1000">
                  <a:latin typeface="현대하모니 L" panose="02020603020101020101" pitchFamily="18" charset="-127"/>
                  <a:ea typeface="현대하모니 L" panose="02020603020101020101" pitchFamily="18" charset="-127"/>
                </a:rPr>
                <a:t>GV80 </a:t>
              </a:r>
              <a:r>
                <a:rPr kumimoji="1" lang="ko-KR" altLang="en-US" sz="1000" dirty="0">
                  <a:latin typeface="현대하모니 L" panose="02020603020101020101" pitchFamily="18" charset="-127"/>
                  <a:ea typeface="현대하모니 L" panose="02020603020101020101" pitchFamily="18" charset="-127"/>
                </a:rPr>
                <a:t>보조석 제어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4087B25-C54F-45DE-FA6C-4FE2B2048E6F}"/>
              </a:ext>
            </a:extLst>
          </p:cNvPr>
          <p:cNvSpPr txBox="1"/>
          <p:nvPr/>
        </p:nvSpPr>
        <p:spPr>
          <a:xfrm>
            <a:off x="435128" y="5123117"/>
            <a:ext cx="1825751" cy="1293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/>
              <a:t>파워 시트</a:t>
            </a:r>
            <a:endParaRPr lang="en-US" altLang="ko-K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/>
              <a:t>통풍</a:t>
            </a:r>
            <a:endParaRPr lang="en-US" altLang="ko-K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/>
              <a:t>열선</a:t>
            </a:r>
          </a:p>
        </p:txBody>
      </p:sp>
      <p:pic>
        <p:nvPicPr>
          <p:cNvPr id="32" name="그림 31" descr="가구, 카시트, 안전 벨트, 자동차이(가) 표시된 사진&#10;&#10;자동 생성된 설명">
            <a:extLst>
              <a:ext uri="{FF2B5EF4-FFF2-40B4-BE49-F238E27FC236}">
                <a16:creationId xmlns:a16="http://schemas.microsoft.com/office/drawing/2014/main" id="{C8D1EE2E-1C65-0BFF-6433-6215F4CDDA0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320" y="4515631"/>
            <a:ext cx="1126435" cy="1622696"/>
          </a:xfrm>
          <a:prstGeom prst="rect">
            <a:avLst/>
          </a:prstGeom>
        </p:spPr>
      </p:pic>
      <p:pic>
        <p:nvPicPr>
          <p:cNvPr id="34" name="그림 33" descr="자동차이(가) 표시된 사진&#10;&#10;자동 생성된 설명">
            <a:extLst>
              <a:ext uri="{FF2B5EF4-FFF2-40B4-BE49-F238E27FC236}">
                <a16:creationId xmlns:a16="http://schemas.microsoft.com/office/drawing/2014/main" id="{F630C3A0-D411-03EE-9F98-66888EEEFF4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124" y="4521341"/>
            <a:ext cx="1037895" cy="1611277"/>
          </a:xfrm>
          <a:prstGeom prst="rect">
            <a:avLst/>
          </a:prstGeom>
        </p:spPr>
      </p:pic>
      <p:pic>
        <p:nvPicPr>
          <p:cNvPr id="36" name="그림 35" descr="자동차, 차량이(가) 표시된 사진&#10;&#10;자동 생성된 설명">
            <a:extLst>
              <a:ext uri="{FF2B5EF4-FFF2-40B4-BE49-F238E27FC236}">
                <a16:creationId xmlns:a16="http://schemas.microsoft.com/office/drawing/2014/main" id="{14D6A973-341B-DC56-A426-1ACDDBD0746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270" y="4514705"/>
            <a:ext cx="1009636" cy="1624548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0C88BCFC-BFC1-C986-7FDD-A872F69D48DC}"/>
              </a:ext>
            </a:extLst>
          </p:cNvPr>
          <p:cNvSpPr txBox="1"/>
          <p:nvPr/>
        </p:nvSpPr>
        <p:spPr>
          <a:xfrm>
            <a:off x="2692940" y="4078919"/>
            <a:ext cx="4285327" cy="380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400" b="1" dirty="0">
                <a:latin typeface="+mn-ea"/>
              </a:rPr>
              <a:t>[</a:t>
            </a:r>
            <a:r>
              <a:rPr lang="ko-KR" altLang="en-US" sz="1400" b="1" dirty="0">
                <a:latin typeface="+mn-ea"/>
              </a:rPr>
              <a:t>하나의 제어기가 세 가지 기능 통합 제어</a:t>
            </a:r>
            <a:r>
              <a:rPr lang="en-US" altLang="ko-KR" sz="1400" b="1" dirty="0">
                <a:latin typeface="+mn-ea"/>
              </a:rPr>
              <a:t>]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4B31277-EDC4-006C-44EE-A72BA87F5658}"/>
              </a:ext>
            </a:extLst>
          </p:cNvPr>
          <p:cNvSpPr txBox="1"/>
          <p:nvPr/>
        </p:nvSpPr>
        <p:spPr>
          <a:xfrm>
            <a:off x="2714713" y="6100310"/>
            <a:ext cx="882598" cy="293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000" b="1" dirty="0">
                <a:latin typeface="+mn-ea"/>
              </a:rPr>
              <a:t>[</a:t>
            </a:r>
            <a:r>
              <a:rPr lang="ko-KR" altLang="en-US" sz="1000" b="1" dirty="0">
                <a:latin typeface="+mn-ea"/>
              </a:rPr>
              <a:t>파워 구동</a:t>
            </a:r>
            <a:r>
              <a:rPr lang="en-US" altLang="ko-KR" sz="1000" b="1" dirty="0">
                <a:latin typeface="+mn-ea"/>
              </a:rPr>
              <a:t>]</a:t>
            </a:r>
            <a:endParaRPr lang="ko-KR" altLang="en-US" sz="1000" b="1" dirty="0">
              <a:latin typeface="+mn-ea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983E2F1-8072-199A-EECF-43B8134C7D95}"/>
              </a:ext>
            </a:extLst>
          </p:cNvPr>
          <p:cNvSpPr txBox="1"/>
          <p:nvPr/>
        </p:nvSpPr>
        <p:spPr>
          <a:xfrm>
            <a:off x="4334167" y="6101985"/>
            <a:ext cx="882598" cy="293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000" b="1">
                <a:latin typeface="+mn-ea"/>
              </a:rPr>
              <a:t>[</a:t>
            </a:r>
            <a:r>
              <a:rPr lang="ko-KR" altLang="en-US" sz="1000" b="1" dirty="0">
                <a:latin typeface="+mn-ea"/>
              </a:rPr>
              <a:t>통풍</a:t>
            </a:r>
            <a:r>
              <a:rPr lang="en-US" altLang="ko-KR" sz="1000" b="1" dirty="0">
                <a:latin typeface="+mn-ea"/>
              </a:rPr>
              <a:t>]</a:t>
            </a:r>
            <a:endParaRPr lang="ko-KR" altLang="en-US" sz="1000" b="1" dirty="0">
              <a:latin typeface="+mn-ea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5BC2D88-449E-7A33-9745-4A9E4B728031}"/>
              </a:ext>
            </a:extLst>
          </p:cNvPr>
          <p:cNvSpPr txBox="1"/>
          <p:nvPr/>
        </p:nvSpPr>
        <p:spPr>
          <a:xfrm>
            <a:off x="5792849" y="6103661"/>
            <a:ext cx="882598" cy="293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000" b="1" dirty="0">
                <a:latin typeface="+mn-ea"/>
              </a:rPr>
              <a:t>[</a:t>
            </a:r>
            <a:r>
              <a:rPr lang="ko-KR" altLang="en-US" sz="1000" b="1" dirty="0">
                <a:latin typeface="+mn-ea"/>
              </a:rPr>
              <a:t>열선</a:t>
            </a:r>
            <a:r>
              <a:rPr lang="en-US" altLang="ko-KR" sz="1000" b="1" dirty="0">
                <a:latin typeface="+mn-ea"/>
              </a:rPr>
              <a:t>]</a:t>
            </a:r>
            <a:endParaRPr lang="ko-KR" altLang="en-US" sz="10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47764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7BE1D-FE2F-2489-91E7-41DF4CB1E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표 11">
            <a:extLst>
              <a:ext uri="{FF2B5EF4-FFF2-40B4-BE49-F238E27FC236}">
                <a16:creationId xmlns:a16="http://schemas.microsoft.com/office/drawing/2014/main" id="{BA2F3997-DFC8-C77F-A373-76DE160F6F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7156803"/>
              </p:ext>
            </p:extLst>
          </p:nvPr>
        </p:nvGraphicFramePr>
        <p:xfrm>
          <a:off x="307975" y="1622743"/>
          <a:ext cx="752080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365">
                  <a:extLst>
                    <a:ext uri="{9D8B030D-6E8A-4147-A177-3AD203B41FA5}">
                      <a16:colId xmlns:a16="http://schemas.microsoft.com/office/drawing/2014/main" val="3159368334"/>
                    </a:ext>
                  </a:extLst>
                </a:gridCol>
                <a:gridCol w="1835468">
                  <a:extLst>
                    <a:ext uri="{9D8B030D-6E8A-4147-A177-3AD203B41FA5}">
                      <a16:colId xmlns:a16="http://schemas.microsoft.com/office/drawing/2014/main" val="2252179088"/>
                    </a:ext>
                  </a:extLst>
                </a:gridCol>
                <a:gridCol w="5558972">
                  <a:extLst>
                    <a:ext uri="{9D8B030D-6E8A-4147-A177-3AD203B41FA5}">
                      <a16:colId xmlns:a16="http://schemas.microsoft.com/office/drawing/2014/main" val="5224345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sz="400" dirty="0"/>
                    </a:p>
                  </a:txBody>
                  <a:tcPr marL="0" marR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파워시트제어기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구동 모터 제어 기술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4674424"/>
                  </a:ext>
                </a:extLst>
              </a:tr>
            </a:tbl>
          </a:graphicData>
        </a:graphic>
      </p:graphicFrame>
      <p:sp>
        <p:nvSpPr>
          <p:cNvPr id="14" name="직사각형 13">
            <a:extLst>
              <a:ext uri="{FF2B5EF4-FFF2-40B4-BE49-F238E27FC236}">
                <a16:creationId xmlns:a16="http://schemas.microsoft.com/office/drawing/2014/main" id="{EE49E7F7-9CE4-5F8F-F806-814967C1C3C0}"/>
              </a:ext>
            </a:extLst>
          </p:cNvPr>
          <p:cNvSpPr/>
          <p:nvPr/>
        </p:nvSpPr>
        <p:spPr>
          <a:xfrm>
            <a:off x="333375" y="2285765"/>
            <a:ext cx="9252000" cy="1968736"/>
          </a:xfrm>
          <a:prstGeom prst="rect">
            <a:avLst/>
          </a:prstGeom>
          <a:noFill/>
          <a:ln w="571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BF58B798-3B7C-B8FF-31E2-0ADF9BCE67FF}"/>
              </a:ext>
            </a:extLst>
          </p:cNvPr>
          <p:cNvSpPr/>
          <p:nvPr/>
        </p:nvSpPr>
        <p:spPr>
          <a:xfrm>
            <a:off x="307975" y="4102100"/>
            <a:ext cx="9288000" cy="230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화살표: 오각형 14">
            <a:extLst>
              <a:ext uri="{FF2B5EF4-FFF2-40B4-BE49-F238E27FC236}">
                <a16:creationId xmlns:a16="http://schemas.microsoft.com/office/drawing/2014/main" id="{475A9425-0B17-0492-30C7-8F190DFCB52A}"/>
              </a:ext>
            </a:extLst>
          </p:cNvPr>
          <p:cNvSpPr/>
          <p:nvPr/>
        </p:nvSpPr>
        <p:spPr>
          <a:xfrm rot="5400000">
            <a:off x="685792" y="1991464"/>
            <a:ext cx="1152000" cy="1512000"/>
          </a:xfrm>
          <a:prstGeom prst="homePlate">
            <a:avLst>
              <a:gd name="adj" fmla="val 19664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화살표: 오각형 15">
            <a:extLst>
              <a:ext uri="{FF2B5EF4-FFF2-40B4-BE49-F238E27FC236}">
                <a16:creationId xmlns:a16="http://schemas.microsoft.com/office/drawing/2014/main" id="{71B8D3FA-56A6-BAE2-648D-6EF9AF0AFF15}"/>
              </a:ext>
            </a:extLst>
          </p:cNvPr>
          <p:cNvSpPr/>
          <p:nvPr/>
        </p:nvSpPr>
        <p:spPr>
          <a:xfrm rot="5400000">
            <a:off x="685792" y="3790683"/>
            <a:ext cx="1152000" cy="1512000"/>
          </a:xfrm>
          <a:prstGeom prst="homePlate">
            <a:avLst>
              <a:gd name="adj" fmla="val 19664"/>
            </a:avLst>
          </a:prstGeom>
          <a:solidFill>
            <a:schemeClr val="tx2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7A54CF-DA7F-B704-E35D-BA19E703098B}"/>
              </a:ext>
            </a:extLst>
          </p:cNvPr>
          <p:cNvSpPr txBox="1"/>
          <p:nvPr/>
        </p:nvSpPr>
        <p:spPr>
          <a:xfrm>
            <a:off x="644244" y="4214597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</a:rPr>
              <a:t>주요 기술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F9EBE2A-EDB2-BDBE-D49E-1842E72FB41D}"/>
              </a:ext>
            </a:extLst>
          </p:cNvPr>
          <p:cNvSpPr txBox="1"/>
          <p:nvPr/>
        </p:nvSpPr>
        <p:spPr>
          <a:xfrm>
            <a:off x="644244" y="2364100"/>
            <a:ext cx="11608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생산 공정</a:t>
            </a:r>
            <a:endParaRPr lang="en-US" altLang="ko-KR" b="1" dirty="0"/>
          </a:p>
          <a:p>
            <a:r>
              <a:rPr lang="ko-KR" altLang="en-US" b="1" dirty="0"/>
              <a:t>생산 실적</a:t>
            </a: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BF18E5AF-B9CE-9755-0156-874D79EBC588}"/>
              </a:ext>
            </a:extLst>
          </p:cNvPr>
          <p:cNvSpPr/>
          <p:nvPr/>
        </p:nvSpPr>
        <p:spPr>
          <a:xfrm>
            <a:off x="7142608" y="3800624"/>
            <a:ext cx="2340000" cy="234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129F6AA5-BC9A-2247-2745-38CD8359A80E}"/>
              </a:ext>
            </a:extLst>
          </p:cNvPr>
          <p:cNvSpPr/>
          <p:nvPr/>
        </p:nvSpPr>
        <p:spPr>
          <a:xfrm>
            <a:off x="3035240" y="2516831"/>
            <a:ext cx="1008000" cy="90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36000" bIns="36000" rtlCol="0" anchor="ctr"/>
          <a:lstStyle/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SMT</a:t>
            </a:r>
            <a:endParaRPr lang="ko-KR" altLang="en-US" sz="12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54F64C11-F3A2-A2C4-9FFE-57B80DD6ABEE}"/>
              </a:ext>
            </a:extLst>
          </p:cNvPr>
          <p:cNvSpPr/>
          <p:nvPr/>
        </p:nvSpPr>
        <p:spPr>
          <a:xfrm>
            <a:off x="4651012" y="2512225"/>
            <a:ext cx="1008000" cy="90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36000" bIns="36000" rtlCol="0" anchor="ctr"/>
          <a:lstStyle/>
          <a:p>
            <a:pPr algn="ctr"/>
            <a:r>
              <a:rPr lang="ko-KR" altLang="en-US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웨이브</a:t>
            </a:r>
            <a:endParaRPr lang="en-US" altLang="ko-KR" sz="12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솔더</a:t>
            </a: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22722F13-0AFA-A7BE-47A6-E1237973E915}"/>
              </a:ext>
            </a:extLst>
          </p:cNvPr>
          <p:cNvSpPr/>
          <p:nvPr/>
        </p:nvSpPr>
        <p:spPr>
          <a:xfrm>
            <a:off x="6266784" y="2546532"/>
            <a:ext cx="1008000" cy="90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ICT</a:t>
            </a:r>
          </a:p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업로드</a:t>
            </a: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95409617-7DED-91C0-05E2-63650BD1F793}"/>
              </a:ext>
            </a:extLst>
          </p:cNvPr>
          <p:cNvSpPr/>
          <p:nvPr/>
        </p:nvSpPr>
        <p:spPr>
          <a:xfrm>
            <a:off x="7882556" y="2542204"/>
            <a:ext cx="1008000" cy="90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36000" bIns="36000" rtlCol="0" anchor="ctr"/>
          <a:lstStyle/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FCT</a:t>
            </a:r>
          </a:p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최종검사</a:t>
            </a:r>
            <a:r>
              <a:rPr lang="en-US" altLang="ko-KR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853DC29F-5C02-69F4-9987-F331B74DCA3A}"/>
              </a:ext>
            </a:extLst>
          </p:cNvPr>
          <p:cNvCxnSpPr>
            <a:cxnSpLocks/>
            <a:stCxn id="20" idx="6"/>
            <a:endCxn id="21" idx="2"/>
          </p:cNvCxnSpPr>
          <p:nvPr/>
        </p:nvCxnSpPr>
        <p:spPr>
          <a:xfrm flipV="1">
            <a:off x="4043240" y="2962225"/>
            <a:ext cx="607772" cy="4606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DC7A782F-F2FC-0748-D43E-1EB0D0E0584C}"/>
              </a:ext>
            </a:extLst>
          </p:cNvPr>
          <p:cNvCxnSpPr>
            <a:cxnSpLocks/>
          </p:cNvCxnSpPr>
          <p:nvPr/>
        </p:nvCxnSpPr>
        <p:spPr>
          <a:xfrm flipV="1">
            <a:off x="2388422" y="2962225"/>
            <a:ext cx="607772" cy="4606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89D37596-4255-817B-EFE3-CA29FE3AA153}"/>
              </a:ext>
            </a:extLst>
          </p:cNvPr>
          <p:cNvCxnSpPr>
            <a:cxnSpLocks/>
          </p:cNvCxnSpPr>
          <p:nvPr/>
        </p:nvCxnSpPr>
        <p:spPr>
          <a:xfrm flipV="1">
            <a:off x="5684412" y="2948044"/>
            <a:ext cx="607772" cy="4606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9E9B198F-7608-99BD-0D5D-E2F9C927D39C}"/>
              </a:ext>
            </a:extLst>
          </p:cNvPr>
          <p:cNvCxnSpPr>
            <a:cxnSpLocks/>
          </p:cNvCxnSpPr>
          <p:nvPr/>
        </p:nvCxnSpPr>
        <p:spPr>
          <a:xfrm flipV="1">
            <a:off x="7274357" y="2987598"/>
            <a:ext cx="607772" cy="4606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0A55B39D-8EF0-F81B-807E-A157D4015C9D}"/>
              </a:ext>
            </a:extLst>
          </p:cNvPr>
          <p:cNvSpPr txBox="1"/>
          <p:nvPr/>
        </p:nvSpPr>
        <p:spPr>
          <a:xfrm>
            <a:off x="2606683" y="3546378"/>
            <a:ext cx="19062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>
                <a:solidFill>
                  <a:srgbClr val="00B0F0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10</a:t>
            </a:r>
            <a:r>
              <a:rPr lang="ko-KR" altLang="en-US" sz="3200" dirty="0">
                <a:solidFill>
                  <a:srgbClr val="00B0F0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만개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/</a:t>
            </a:r>
            <a:r>
              <a: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월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001376-79CF-62E0-D855-CD63B09F7C33}"/>
              </a:ext>
            </a:extLst>
          </p:cNvPr>
          <p:cNvSpPr txBox="1"/>
          <p:nvPr/>
        </p:nvSpPr>
        <p:spPr>
          <a:xfrm>
            <a:off x="307975" y="83832"/>
            <a:ext cx="259718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chemeClr val="bg1">
                    <a:lumMod val="85000"/>
                  </a:schemeClr>
                </a:solidFill>
              </a:rPr>
              <a:t>최고의 품질</a:t>
            </a:r>
            <a:endParaRPr lang="en-US" altLang="ko-KR" sz="2400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ko-KR" altLang="en-US" sz="3600" b="1" dirty="0">
                <a:solidFill>
                  <a:schemeClr val="bg1"/>
                </a:solidFill>
              </a:rPr>
              <a:t>제품 라인업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E821B7-1E0E-D8F0-A7A3-33B12BEF279A}"/>
              </a:ext>
            </a:extLst>
          </p:cNvPr>
          <p:cNvSpPr txBox="1"/>
          <p:nvPr/>
        </p:nvSpPr>
        <p:spPr>
          <a:xfrm>
            <a:off x="435128" y="5123117"/>
            <a:ext cx="3031553" cy="1293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/>
              <a:t>구동 모터 제어 </a:t>
            </a:r>
            <a:r>
              <a:rPr lang="en-US" altLang="ko-KR" dirty="0"/>
              <a:t>(</a:t>
            </a:r>
            <a:r>
              <a:rPr lang="ko-KR" altLang="en-US" dirty="0"/>
              <a:t>최대 </a:t>
            </a:r>
            <a:r>
              <a:rPr lang="en-US" altLang="ko-KR" dirty="0"/>
              <a:t>6</a:t>
            </a:r>
            <a:r>
              <a:rPr lang="ko-KR" altLang="en-US" dirty="0"/>
              <a:t>개</a:t>
            </a:r>
            <a:r>
              <a:rPr lang="en-US" altLang="ko-KR" dirty="0"/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/>
              <a:t>탑승보조  및 위치 기억</a:t>
            </a:r>
            <a:endParaRPr lang="en-US" altLang="ko-K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/>
              <a:t>단선</a:t>
            </a:r>
            <a:r>
              <a:rPr lang="en-US" altLang="ko-KR" dirty="0"/>
              <a:t>/</a:t>
            </a:r>
            <a:r>
              <a:rPr lang="ko-KR" altLang="en-US" dirty="0"/>
              <a:t>단락</a:t>
            </a:r>
            <a:r>
              <a:rPr lang="en-US" altLang="ko-KR" dirty="0"/>
              <a:t>/</a:t>
            </a:r>
            <a:r>
              <a:rPr lang="ko-KR" altLang="en-US" dirty="0"/>
              <a:t>과전류 제어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0742D81-DF6C-8911-EE8E-873D5BCD1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86170" y1="77419" x2="86170" y2="77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40293">
            <a:off x="7646396" y="4344004"/>
            <a:ext cx="1197240" cy="495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CD66DE4-2EB0-4B15-5A37-05CD4C21E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95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42115">
            <a:off x="7747945" y="5039868"/>
            <a:ext cx="1219870" cy="475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그림 7" descr="의자이(가) 표시된 사진&#10;&#10;자동 생성된 설명">
            <a:extLst>
              <a:ext uri="{FF2B5EF4-FFF2-40B4-BE49-F238E27FC236}">
                <a16:creationId xmlns:a16="http://schemas.microsoft.com/office/drawing/2014/main" id="{F9760482-9931-4951-DF97-1E9DE9F43B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098" y="4102680"/>
            <a:ext cx="2654265" cy="1765663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259C656B-AA76-6C4C-3132-580132DA9B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237" y="4342326"/>
            <a:ext cx="1127966" cy="113548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B1202E7-539B-C328-705D-EDE548A30676}"/>
              </a:ext>
            </a:extLst>
          </p:cNvPr>
          <p:cNvSpPr txBox="1"/>
          <p:nvPr/>
        </p:nvSpPr>
        <p:spPr>
          <a:xfrm>
            <a:off x="3790950" y="5574929"/>
            <a:ext cx="3558148" cy="755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indent="-85725">
              <a:lnSpc>
                <a:spcPct val="150000"/>
              </a:lnSpc>
              <a:buAutoNum type="arabicPeriod"/>
            </a:pPr>
            <a:r>
              <a:rPr lang="ko-KR" altLang="en-US" sz="1000" dirty="0">
                <a:latin typeface="+mn-ea"/>
              </a:rPr>
              <a:t> 방향 </a:t>
            </a:r>
            <a:r>
              <a:rPr lang="en-US" altLang="ko-KR" sz="1000" dirty="0">
                <a:latin typeface="+mn-ea"/>
              </a:rPr>
              <a:t>: Slide, Leg-Rest, Tilt, Recline, Height, Head-Rest</a:t>
            </a:r>
          </a:p>
          <a:p>
            <a:pPr marL="85725" indent="-85725">
              <a:lnSpc>
                <a:spcPct val="150000"/>
              </a:lnSpc>
              <a:buAutoNum type="arabicPeriod"/>
            </a:pPr>
            <a:r>
              <a:rPr lang="en-US" altLang="ko-KR" sz="1000" dirty="0">
                <a:latin typeface="+mn-ea"/>
              </a:rPr>
              <a:t> </a:t>
            </a:r>
            <a:r>
              <a:rPr lang="ko-KR" altLang="en-US" sz="1000" dirty="0">
                <a:latin typeface="+mn-ea"/>
              </a:rPr>
              <a:t>기억 </a:t>
            </a:r>
            <a:r>
              <a:rPr lang="en-US" altLang="ko-KR" sz="1000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탑승보조용 이동 및 이전 위치 복귀</a:t>
            </a:r>
            <a:endParaRPr lang="en-US" altLang="ko-KR" sz="1000" dirty="0">
              <a:latin typeface="+mn-ea"/>
            </a:endParaRPr>
          </a:p>
          <a:p>
            <a:pPr marL="85725" indent="-85725">
              <a:lnSpc>
                <a:spcPct val="150000"/>
              </a:lnSpc>
              <a:buAutoNum type="arabicPeriod"/>
            </a:pPr>
            <a:r>
              <a:rPr lang="en-US" altLang="ko-KR" sz="1000" dirty="0">
                <a:latin typeface="+mn-ea"/>
              </a:rPr>
              <a:t> </a:t>
            </a:r>
            <a:r>
              <a:rPr lang="ko-KR" altLang="en-US" sz="1000" dirty="0">
                <a:latin typeface="+mn-ea"/>
              </a:rPr>
              <a:t>안티 핀치 </a:t>
            </a:r>
            <a:r>
              <a:rPr lang="en-US" altLang="ko-KR" sz="1000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인체 및 이물질 끼임 방지</a:t>
            </a:r>
          </a:p>
        </p:txBody>
      </p:sp>
    </p:spTree>
    <p:extLst>
      <p:ext uri="{BB962C8B-B14F-4D97-AF65-F5344CB8AC3E}">
        <p14:creationId xmlns:p14="http://schemas.microsoft.com/office/powerpoint/2010/main" val="2465217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0C392-3AE0-A541-3031-60D7E29A6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표 11">
            <a:extLst>
              <a:ext uri="{FF2B5EF4-FFF2-40B4-BE49-F238E27FC236}">
                <a16:creationId xmlns:a16="http://schemas.microsoft.com/office/drawing/2014/main" id="{E6C8DC2B-D804-D11D-6894-951EC6DE73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4746907"/>
              </p:ext>
            </p:extLst>
          </p:nvPr>
        </p:nvGraphicFramePr>
        <p:xfrm>
          <a:off x="307975" y="1622743"/>
          <a:ext cx="761922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365">
                  <a:extLst>
                    <a:ext uri="{9D8B030D-6E8A-4147-A177-3AD203B41FA5}">
                      <a16:colId xmlns:a16="http://schemas.microsoft.com/office/drawing/2014/main" val="3159368334"/>
                    </a:ext>
                  </a:extLst>
                </a:gridCol>
                <a:gridCol w="1933892">
                  <a:extLst>
                    <a:ext uri="{9D8B030D-6E8A-4147-A177-3AD203B41FA5}">
                      <a16:colId xmlns:a16="http://schemas.microsoft.com/office/drawing/2014/main" val="2252179088"/>
                    </a:ext>
                  </a:extLst>
                </a:gridCol>
                <a:gridCol w="5558972">
                  <a:extLst>
                    <a:ext uri="{9D8B030D-6E8A-4147-A177-3AD203B41FA5}">
                      <a16:colId xmlns:a16="http://schemas.microsoft.com/office/drawing/2014/main" val="5224345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sz="400" dirty="0"/>
                    </a:p>
                  </a:txBody>
                  <a:tcPr marL="0" marR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히터</a:t>
                      </a:r>
                      <a:r>
                        <a:rPr lang="en-US" altLang="ko-KR" dirty="0"/>
                        <a:t>/</a:t>
                      </a:r>
                      <a:r>
                        <a:rPr lang="ko-KR" altLang="en-US" dirty="0"/>
                        <a:t>통풍제어기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통풍 모터</a:t>
                      </a:r>
                      <a:r>
                        <a:rPr lang="en-US" altLang="ko-KR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, </a:t>
                      </a:r>
                      <a:r>
                        <a:rPr lang="ko-KR" altLang="en-US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열선 매트 제어 기술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4674424"/>
                  </a:ext>
                </a:extLst>
              </a:tr>
            </a:tbl>
          </a:graphicData>
        </a:graphic>
      </p:graphicFrame>
      <p:sp>
        <p:nvSpPr>
          <p:cNvPr id="14" name="직사각형 13">
            <a:extLst>
              <a:ext uri="{FF2B5EF4-FFF2-40B4-BE49-F238E27FC236}">
                <a16:creationId xmlns:a16="http://schemas.microsoft.com/office/drawing/2014/main" id="{55F5DD22-6456-1ABB-3DE9-A138E3427988}"/>
              </a:ext>
            </a:extLst>
          </p:cNvPr>
          <p:cNvSpPr/>
          <p:nvPr/>
        </p:nvSpPr>
        <p:spPr>
          <a:xfrm>
            <a:off x="333375" y="2285765"/>
            <a:ext cx="9252000" cy="1968736"/>
          </a:xfrm>
          <a:prstGeom prst="rect">
            <a:avLst/>
          </a:prstGeom>
          <a:noFill/>
          <a:ln w="571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53CACEA-AFE3-4F13-3867-4FE42812F3D0}"/>
              </a:ext>
            </a:extLst>
          </p:cNvPr>
          <p:cNvSpPr/>
          <p:nvPr/>
        </p:nvSpPr>
        <p:spPr>
          <a:xfrm>
            <a:off x="307975" y="4102100"/>
            <a:ext cx="9288000" cy="230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화살표: 오각형 14">
            <a:extLst>
              <a:ext uri="{FF2B5EF4-FFF2-40B4-BE49-F238E27FC236}">
                <a16:creationId xmlns:a16="http://schemas.microsoft.com/office/drawing/2014/main" id="{31568063-11D5-8DE5-1A69-F9EB406FF918}"/>
              </a:ext>
            </a:extLst>
          </p:cNvPr>
          <p:cNvSpPr/>
          <p:nvPr/>
        </p:nvSpPr>
        <p:spPr>
          <a:xfrm rot="5400000">
            <a:off x="685792" y="1991464"/>
            <a:ext cx="1152000" cy="1512000"/>
          </a:xfrm>
          <a:prstGeom prst="homePlate">
            <a:avLst>
              <a:gd name="adj" fmla="val 19664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화살표: 오각형 15">
            <a:extLst>
              <a:ext uri="{FF2B5EF4-FFF2-40B4-BE49-F238E27FC236}">
                <a16:creationId xmlns:a16="http://schemas.microsoft.com/office/drawing/2014/main" id="{DC81EF1C-969B-79DC-C361-401838AB9226}"/>
              </a:ext>
            </a:extLst>
          </p:cNvPr>
          <p:cNvSpPr/>
          <p:nvPr/>
        </p:nvSpPr>
        <p:spPr>
          <a:xfrm rot="5400000">
            <a:off x="685792" y="3790683"/>
            <a:ext cx="1152000" cy="1512000"/>
          </a:xfrm>
          <a:prstGeom prst="homePlate">
            <a:avLst>
              <a:gd name="adj" fmla="val 19664"/>
            </a:avLst>
          </a:prstGeom>
          <a:solidFill>
            <a:schemeClr val="tx2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2B9A46-5CEB-E89F-DFC6-ADE8163D1667}"/>
              </a:ext>
            </a:extLst>
          </p:cNvPr>
          <p:cNvSpPr txBox="1"/>
          <p:nvPr/>
        </p:nvSpPr>
        <p:spPr>
          <a:xfrm>
            <a:off x="644244" y="4214597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</a:rPr>
              <a:t>주요 기술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E29660C-4C0E-5090-D374-EF51817AEB99}"/>
              </a:ext>
            </a:extLst>
          </p:cNvPr>
          <p:cNvSpPr txBox="1"/>
          <p:nvPr/>
        </p:nvSpPr>
        <p:spPr>
          <a:xfrm>
            <a:off x="644244" y="2364100"/>
            <a:ext cx="11608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생산 공정</a:t>
            </a:r>
            <a:endParaRPr lang="en-US" altLang="ko-KR" b="1" dirty="0"/>
          </a:p>
          <a:p>
            <a:r>
              <a:rPr lang="ko-KR" altLang="en-US" b="1" dirty="0"/>
              <a:t>생산 실적</a:t>
            </a: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89600BF0-5E71-9828-7D84-FCD28E75551C}"/>
              </a:ext>
            </a:extLst>
          </p:cNvPr>
          <p:cNvSpPr/>
          <p:nvPr/>
        </p:nvSpPr>
        <p:spPr>
          <a:xfrm>
            <a:off x="7142608" y="3800624"/>
            <a:ext cx="2340000" cy="234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76855637-7087-3B34-D4BF-794139100774}"/>
              </a:ext>
            </a:extLst>
          </p:cNvPr>
          <p:cNvSpPr/>
          <p:nvPr/>
        </p:nvSpPr>
        <p:spPr>
          <a:xfrm>
            <a:off x="3035240" y="2516831"/>
            <a:ext cx="1008000" cy="90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36000" bIns="36000" rtlCol="0" anchor="ctr"/>
          <a:lstStyle/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SMT</a:t>
            </a:r>
            <a:endParaRPr lang="ko-KR" altLang="en-US" sz="12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E49D7B94-3417-4C30-DB51-268D87F0E13C}"/>
              </a:ext>
            </a:extLst>
          </p:cNvPr>
          <p:cNvSpPr/>
          <p:nvPr/>
        </p:nvSpPr>
        <p:spPr>
          <a:xfrm>
            <a:off x="4651012" y="2512225"/>
            <a:ext cx="1008000" cy="90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36000" bIns="36000" rtlCol="0" anchor="ctr"/>
          <a:lstStyle/>
          <a:p>
            <a:pPr algn="ctr"/>
            <a:r>
              <a:rPr lang="ko-KR" altLang="en-US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웨이브</a:t>
            </a:r>
            <a:endParaRPr lang="en-US" altLang="ko-KR" sz="12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솔더</a:t>
            </a: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717F1B58-FAF9-B271-F333-BA02CE08A8A1}"/>
              </a:ext>
            </a:extLst>
          </p:cNvPr>
          <p:cNvSpPr/>
          <p:nvPr/>
        </p:nvSpPr>
        <p:spPr>
          <a:xfrm>
            <a:off x="6266784" y="2546532"/>
            <a:ext cx="1008000" cy="90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ICT</a:t>
            </a:r>
          </a:p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업로드</a:t>
            </a: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FBF1B31C-801E-34F5-4A64-44EE6FE10632}"/>
              </a:ext>
            </a:extLst>
          </p:cNvPr>
          <p:cNvSpPr/>
          <p:nvPr/>
        </p:nvSpPr>
        <p:spPr>
          <a:xfrm>
            <a:off x="7882556" y="2542204"/>
            <a:ext cx="1008000" cy="90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36000" bIns="36000" rtlCol="0" anchor="ctr"/>
          <a:lstStyle/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FCT</a:t>
            </a:r>
          </a:p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최종검사</a:t>
            </a:r>
            <a:r>
              <a:rPr lang="en-US" altLang="ko-KR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7A05FAC8-C75D-A5D1-8292-1BF8372F85A3}"/>
              </a:ext>
            </a:extLst>
          </p:cNvPr>
          <p:cNvCxnSpPr>
            <a:cxnSpLocks/>
            <a:stCxn id="20" idx="6"/>
            <a:endCxn id="21" idx="2"/>
          </p:cNvCxnSpPr>
          <p:nvPr/>
        </p:nvCxnSpPr>
        <p:spPr>
          <a:xfrm flipV="1">
            <a:off x="4043240" y="2962225"/>
            <a:ext cx="607772" cy="4606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B511A632-A538-6149-53A0-82510B8E4C60}"/>
              </a:ext>
            </a:extLst>
          </p:cNvPr>
          <p:cNvCxnSpPr>
            <a:cxnSpLocks/>
          </p:cNvCxnSpPr>
          <p:nvPr/>
        </p:nvCxnSpPr>
        <p:spPr>
          <a:xfrm flipV="1">
            <a:off x="2388422" y="2962225"/>
            <a:ext cx="607772" cy="4606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6E13331D-8A1A-1550-472F-355556A8BA0D}"/>
              </a:ext>
            </a:extLst>
          </p:cNvPr>
          <p:cNvCxnSpPr>
            <a:cxnSpLocks/>
          </p:cNvCxnSpPr>
          <p:nvPr/>
        </p:nvCxnSpPr>
        <p:spPr>
          <a:xfrm flipV="1">
            <a:off x="5684412" y="2948044"/>
            <a:ext cx="607772" cy="4606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5A6B86E8-8C45-25A8-381C-45A022E5DE37}"/>
              </a:ext>
            </a:extLst>
          </p:cNvPr>
          <p:cNvCxnSpPr>
            <a:cxnSpLocks/>
          </p:cNvCxnSpPr>
          <p:nvPr/>
        </p:nvCxnSpPr>
        <p:spPr>
          <a:xfrm flipV="1">
            <a:off x="7274357" y="2987598"/>
            <a:ext cx="607772" cy="4606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D259A052-CBDE-7427-B413-E7B94B71A35F}"/>
              </a:ext>
            </a:extLst>
          </p:cNvPr>
          <p:cNvSpPr txBox="1"/>
          <p:nvPr/>
        </p:nvSpPr>
        <p:spPr>
          <a:xfrm>
            <a:off x="2606683" y="3546378"/>
            <a:ext cx="19062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>
                <a:solidFill>
                  <a:srgbClr val="00B0F0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10</a:t>
            </a:r>
            <a:r>
              <a:rPr lang="ko-KR" altLang="en-US" sz="3200" dirty="0">
                <a:solidFill>
                  <a:srgbClr val="00B0F0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만개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/</a:t>
            </a:r>
            <a:r>
              <a: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월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90CECDB-2D07-A06D-D6C7-AD23FA46EE20}"/>
              </a:ext>
            </a:extLst>
          </p:cNvPr>
          <p:cNvSpPr txBox="1"/>
          <p:nvPr/>
        </p:nvSpPr>
        <p:spPr>
          <a:xfrm>
            <a:off x="307975" y="83832"/>
            <a:ext cx="259718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chemeClr val="bg1">
                    <a:lumMod val="85000"/>
                  </a:schemeClr>
                </a:solidFill>
              </a:rPr>
              <a:t>최고의 품질</a:t>
            </a:r>
            <a:endParaRPr lang="en-US" altLang="ko-KR" sz="2400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ko-KR" altLang="en-US" sz="3600" b="1" dirty="0">
                <a:solidFill>
                  <a:schemeClr val="bg1"/>
                </a:solidFill>
              </a:rPr>
              <a:t>제품 라인업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524BE5-8FE3-2EE4-1C49-3CA873CC7EB0}"/>
              </a:ext>
            </a:extLst>
          </p:cNvPr>
          <p:cNvSpPr txBox="1"/>
          <p:nvPr/>
        </p:nvSpPr>
        <p:spPr>
          <a:xfrm>
            <a:off x="435128" y="5123117"/>
            <a:ext cx="3031553" cy="1293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/>
              <a:t>통풍 모터 제어</a:t>
            </a:r>
            <a:endParaRPr lang="en-US" altLang="ko-K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/>
              <a:t>열선 매트 제어</a:t>
            </a:r>
            <a:endParaRPr lang="en-US" altLang="ko-K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/>
              <a:t>단선</a:t>
            </a:r>
            <a:r>
              <a:rPr lang="en-US" altLang="ko-KR" dirty="0"/>
              <a:t>/</a:t>
            </a:r>
            <a:r>
              <a:rPr lang="ko-KR" altLang="en-US" dirty="0"/>
              <a:t>단락</a:t>
            </a:r>
            <a:r>
              <a:rPr lang="en-US" altLang="ko-KR" dirty="0"/>
              <a:t>/</a:t>
            </a:r>
            <a:r>
              <a:rPr lang="ko-KR" altLang="en-US" dirty="0"/>
              <a:t>과전류 제어</a:t>
            </a:r>
          </a:p>
        </p:txBody>
      </p:sp>
      <p:pic>
        <p:nvPicPr>
          <p:cNvPr id="4" name="Picture 2" descr="C:\Users\Vanessa\Downloads\20161012_151526_HDR.jpg">
            <a:extLst>
              <a:ext uri="{FF2B5EF4-FFF2-40B4-BE49-F238E27FC236}">
                <a16:creationId xmlns:a16="http://schemas.microsoft.com/office/drawing/2014/main" id="{F6B70187-0D44-CF4C-AB87-7D3ECD03F2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0" b="79618" l="25452" r="76130">
                        <a14:backgroundMark x1="33998" y1="33635" x2="33998" y2="33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192" t="5627" r="25192" b="18919"/>
          <a:stretch/>
        </p:blipFill>
        <p:spPr bwMode="auto">
          <a:xfrm rot="962691">
            <a:off x="7524487" y="4186780"/>
            <a:ext cx="158115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40C9766D-3A40-B1CD-139D-68F6D3D3C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061" y="5159291"/>
            <a:ext cx="882459" cy="1144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457ECE51-96AF-C41D-F26C-4935BF2345C5}"/>
              </a:ext>
            </a:extLst>
          </p:cNvPr>
          <p:cNvGrpSpPr/>
          <p:nvPr/>
        </p:nvGrpSpPr>
        <p:grpSpPr>
          <a:xfrm>
            <a:off x="5081274" y="4195257"/>
            <a:ext cx="882459" cy="1477421"/>
            <a:chOff x="4421849" y="4269414"/>
            <a:chExt cx="882459" cy="1477421"/>
          </a:xfrm>
        </p:grpSpPr>
        <p:pic>
          <p:nvPicPr>
            <p:cNvPr id="7" name="Picture 84" descr="025">
              <a:extLst>
                <a:ext uri="{FF2B5EF4-FFF2-40B4-BE49-F238E27FC236}">
                  <a16:creationId xmlns:a16="http://schemas.microsoft.com/office/drawing/2014/main" id="{D591AB52-4306-A7FB-1D8D-DCC58B4E58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22" r="28534" b="32166"/>
            <a:stretch>
              <a:fillRect/>
            </a:stretch>
          </p:blipFill>
          <p:spPr bwMode="auto">
            <a:xfrm>
              <a:off x="4759343" y="4269414"/>
              <a:ext cx="400064" cy="947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85" descr="015">
              <a:extLst>
                <a:ext uri="{FF2B5EF4-FFF2-40B4-BE49-F238E27FC236}">
                  <a16:creationId xmlns:a16="http://schemas.microsoft.com/office/drawing/2014/main" id="{12C3897C-D042-07EC-3368-8D5F248DD1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63" r="12447"/>
            <a:stretch>
              <a:fillRect/>
            </a:stretch>
          </p:blipFill>
          <p:spPr bwMode="auto">
            <a:xfrm>
              <a:off x="4421849" y="5217078"/>
              <a:ext cx="882459" cy="5297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4" name="Picture 2" descr="C:\Users\Vanessa\Downloads\20170227_162117_HDR.jpg">
            <a:extLst>
              <a:ext uri="{FF2B5EF4-FFF2-40B4-BE49-F238E27FC236}">
                <a16:creationId xmlns:a16="http://schemas.microsoft.com/office/drawing/2014/main" id="{7237DFC9-CD1F-EF66-83F4-103B62EA90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73" b="89993" l="8057" r="89985">
                        <a14:backgroundMark x1="40945" y1="37918" x2="40945" y2="37918"/>
                        <a14:backgroundMark x1="58810" y1="35776" x2="58810" y2="357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16" t="6741" r="13644" b="8542"/>
          <a:stretch/>
        </p:blipFill>
        <p:spPr bwMode="auto">
          <a:xfrm rot="5400000">
            <a:off x="3641730" y="5273546"/>
            <a:ext cx="1618988" cy="66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화살표: 왼쪽 25">
            <a:extLst>
              <a:ext uri="{FF2B5EF4-FFF2-40B4-BE49-F238E27FC236}">
                <a16:creationId xmlns:a16="http://schemas.microsoft.com/office/drawing/2014/main" id="{E40920F3-FA61-D28C-E4AD-FE8F5AED7B69}"/>
              </a:ext>
            </a:extLst>
          </p:cNvPr>
          <p:cNvSpPr/>
          <p:nvPr/>
        </p:nvSpPr>
        <p:spPr>
          <a:xfrm rot="330418">
            <a:off x="4820014" y="5758584"/>
            <a:ext cx="1678779" cy="16263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화살표: 왼쪽 30">
            <a:extLst>
              <a:ext uri="{FF2B5EF4-FFF2-40B4-BE49-F238E27FC236}">
                <a16:creationId xmlns:a16="http://schemas.microsoft.com/office/drawing/2014/main" id="{3BF7F140-EAEF-9521-08D6-630EEA2C1A0E}"/>
              </a:ext>
            </a:extLst>
          </p:cNvPr>
          <p:cNvSpPr/>
          <p:nvPr/>
        </p:nvSpPr>
        <p:spPr>
          <a:xfrm rot="3001162">
            <a:off x="5675804" y="5300010"/>
            <a:ext cx="1075449" cy="17951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B5C0036-D7AB-C7A3-7896-E5A5034A6019}"/>
              </a:ext>
            </a:extLst>
          </p:cNvPr>
          <p:cNvSpPr txBox="1"/>
          <p:nvPr/>
        </p:nvSpPr>
        <p:spPr>
          <a:xfrm>
            <a:off x="4009925" y="4563993"/>
            <a:ext cx="882598" cy="293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000" b="1" dirty="0">
                <a:latin typeface="+mn-ea"/>
              </a:rPr>
              <a:t>[</a:t>
            </a:r>
            <a:r>
              <a:rPr lang="ko-KR" altLang="en-US" sz="1000" b="1" dirty="0">
                <a:latin typeface="+mn-ea"/>
              </a:rPr>
              <a:t>열선 매트</a:t>
            </a:r>
            <a:r>
              <a:rPr lang="en-US" altLang="ko-KR" sz="1000" b="1" dirty="0">
                <a:latin typeface="+mn-ea"/>
              </a:rPr>
              <a:t>]</a:t>
            </a:r>
            <a:endParaRPr lang="ko-KR" altLang="en-US" sz="1000" b="1" dirty="0">
              <a:latin typeface="+mn-ea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80A666E-9180-0E01-2086-1E7388214EEF}"/>
              </a:ext>
            </a:extLst>
          </p:cNvPr>
          <p:cNvSpPr txBox="1"/>
          <p:nvPr/>
        </p:nvSpPr>
        <p:spPr>
          <a:xfrm>
            <a:off x="5648224" y="4383018"/>
            <a:ext cx="1236431" cy="293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000" b="1" dirty="0">
                <a:latin typeface="+mn-ea"/>
              </a:rPr>
              <a:t>[</a:t>
            </a:r>
            <a:r>
              <a:rPr lang="ko-KR" altLang="en-US" sz="1000" b="1" dirty="0" err="1">
                <a:latin typeface="+mn-ea"/>
              </a:rPr>
              <a:t>덕트</a:t>
            </a:r>
            <a:r>
              <a:rPr lang="en-US" altLang="ko-KR" sz="1000" b="1" dirty="0">
                <a:latin typeface="+mn-ea"/>
              </a:rPr>
              <a:t>, </a:t>
            </a:r>
            <a:r>
              <a:rPr lang="ko-KR" altLang="en-US" sz="1000" b="1" dirty="0">
                <a:latin typeface="+mn-ea"/>
              </a:rPr>
              <a:t>통풍 모터</a:t>
            </a:r>
            <a:r>
              <a:rPr lang="en-US" altLang="ko-KR" sz="1000" b="1" dirty="0">
                <a:latin typeface="+mn-ea"/>
              </a:rPr>
              <a:t>]</a:t>
            </a:r>
            <a:endParaRPr lang="ko-KR" altLang="en-US" sz="10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08916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5DF02-6057-C8BD-B6B3-B2874362C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표 11">
            <a:extLst>
              <a:ext uri="{FF2B5EF4-FFF2-40B4-BE49-F238E27FC236}">
                <a16:creationId xmlns:a16="http://schemas.microsoft.com/office/drawing/2014/main" id="{E0C3C7CE-DEF8-0583-0D69-55F9658D1A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4610121"/>
              </p:ext>
            </p:extLst>
          </p:nvPr>
        </p:nvGraphicFramePr>
        <p:xfrm>
          <a:off x="307975" y="1622743"/>
          <a:ext cx="766367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365">
                  <a:extLst>
                    <a:ext uri="{9D8B030D-6E8A-4147-A177-3AD203B41FA5}">
                      <a16:colId xmlns:a16="http://schemas.microsoft.com/office/drawing/2014/main" val="3159368334"/>
                    </a:ext>
                  </a:extLst>
                </a:gridCol>
                <a:gridCol w="1978342">
                  <a:extLst>
                    <a:ext uri="{9D8B030D-6E8A-4147-A177-3AD203B41FA5}">
                      <a16:colId xmlns:a16="http://schemas.microsoft.com/office/drawing/2014/main" val="2252179088"/>
                    </a:ext>
                  </a:extLst>
                </a:gridCol>
                <a:gridCol w="5558972">
                  <a:extLst>
                    <a:ext uri="{9D8B030D-6E8A-4147-A177-3AD203B41FA5}">
                      <a16:colId xmlns:a16="http://schemas.microsoft.com/office/drawing/2014/main" val="5224345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sz="400" dirty="0"/>
                    </a:p>
                  </a:txBody>
                  <a:tcPr marL="0" marR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럼버</a:t>
                      </a:r>
                      <a:r>
                        <a:rPr lang="en-US" altLang="ko-KR" dirty="0"/>
                        <a:t>(</a:t>
                      </a:r>
                      <a:r>
                        <a:rPr lang="ko-KR" altLang="en-US" dirty="0"/>
                        <a:t>공압</a:t>
                      </a:r>
                      <a:r>
                        <a:rPr lang="en-US" altLang="ko-KR" dirty="0"/>
                        <a:t>)</a:t>
                      </a:r>
                      <a:r>
                        <a:rPr lang="ko-KR" altLang="en-US" dirty="0"/>
                        <a:t>제어기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공압</a:t>
                      </a:r>
                      <a:r>
                        <a:rPr lang="ko-KR" altLang="en-US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조절 제어 기술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4674424"/>
                  </a:ext>
                </a:extLst>
              </a:tr>
            </a:tbl>
          </a:graphicData>
        </a:graphic>
      </p:graphicFrame>
      <p:sp>
        <p:nvSpPr>
          <p:cNvPr id="14" name="직사각형 13">
            <a:extLst>
              <a:ext uri="{FF2B5EF4-FFF2-40B4-BE49-F238E27FC236}">
                <a16:creationId xmlns:a16="http://schemas.microsoft.com/office/drawing/2014/main" id="{B41C4F54-50D2-8766-17B1-27D6624BED1F}"/>
              </a:ext>
            </a:extLst>
          </p:cNvPr>
          <p:cNvSpPr/>
          <p:nvPr/>
        </p:nvSpPr>
        <p:spPr>
          <a:xfrm>
            <a:off x="333375" y="2285765"/>
            <a:ext cx="9252000" cy="1968736"/>
          </a:xfrm>
          <a:prstGeom prst="rect">
            <a:avLst/>
          </a:prstGeom>
          <a:noFill/>
          <a:ln w="571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922AFFB-C6D2-486B-8CA5-842914F80C07}"/>
              </a:ext>
            </a:extLst>
          </p:cNvPr>
          <p:cNvSpPr/>
          <p:nvPr/>
        </p:nvSpPr>
        <p:spPr>
          <a:xfrm>
            <a:off x="307975" y="4102100"/>
            <a:ext cx="9288000" cy="230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화살표: 오각형 14">
            <a:extLst>
              <a:ext uri="{FF2B5EF4-FFF2-40B4-BE49-F238E27FC236}">
                <a16:creationId xmlns:a16="http://schemas.microsoft.com/office/drawing/2014/main" id="{4B0D26AA-5F88-D135-1E81-C1317612B749}"/>
              </a:ext>
            </a:extLst>
          </p:cNvPr>
          <p:cNvSpPr/>
          <p:nvPr/>
        </p:nvSpPr>
        <p:spPr>
          <a:xfrm rot="5400000">
            <a:off x="685792" y="1991464"/>
            <a:ext cx="1152000" cy="1512000"/>
          </a:xfrm>
          <a:prstGeom prst="homePlate">
            <a:avLst>
              <a:gd name="adj" fmla="val 19664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화살표: 오각형 15">
            <a:extLst>
              <a:ext uri="{FF2B5EF4-FFF2-40B4-BE49-F238E27FC236}">
                <a16:creationId xmlns:a16="http://schemas.microsoft.com/office/drawing/2014/main" id="{8A812E81-067C-0D8A-FF93-B2BD10A8D208}"/>
              </a:ext>
            </a:extLst>
          </p:cNvPr>
          <p:cNvSpPr/>
          <p:nvPr/>
        </p:nvSpPr>
        <p:spPr>
          <a:xfrm rot="5400000">
            <a:off x="685792" y="3790683"/>
            <a:ext cx="1152000" cy="1512000"/>
          </a:xfrm>
          <a:prstGeom prst="homePlate">
            <a:avLst>
              <a:gd name="adj" fmla="val 19664"/>
            </a:avLst>
          </a:prstGeom>
          <a:solidFill>
            <a:schemeClr val="tx2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9801317-43B1-F079-6289-BDAF91CD2F58}"/>
              </a:ext>
            </a:extLst>
          </p:cNvPr>
          <p:cNvSpPr txBox="1"/>
          <p:nvPr/>
        </p:nvSpPr>
        <p:spPr>
          <a:xfrm>
            <a:off x="644244" y="4214597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</a:rPr>
              <a:t>주요 기술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BB9FCF-C809-0392-5943-88E556CB16AE}"/>
              </a:ext>
            </a:extLst>
          </p:cNvPr>
          <p:cNvSpPr txBox="1"/>
          <p:nvPr/>
        </p:nvSpPr>
        <p:spPr>
          <a:xfrm>
            <a:off x="644244" y="2364100"/>
            <a:ext cx="11608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생산 공정</a:t>
            </a:r>
            <a:endParaRPr lang="en-US" altLang="ko-KR" b="1" dirty="0"/>
          </a:p>
          <a:p>
            <a:r>
              <a:rPr lang="ko-KR" altLang="en-US" b="1" dirty="0"/>
              <a:t>생산 실적</a:t>
            </a: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F893F892-601F-D5E5-2449-AB9AE6E51DA5}"/>
              </a:ext>
            </a:extLst>
          </p:cNvPr>
          <p:cNvSpPr/>
          <p:nvPr/>
        </p:nvSpPr>
        <p:spPr>
          <a:xfrm>
            <a:off x="7142608" y="3800624"/>
            <a:ext cx="2340000" cy="234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F0BB4771-E0FA-A59C-11D0-9A0A1D440F0F}"/>
              </a:ext>
            </a:extLst>
          </p:cNvPr>
          <p:cNvSpPr/>
          <p:nvPr/>
        </p:nvSpPr>
        <p:spPr>
          <a:xfrm>
            <a:off x="3035240" y="2516831"/>
            <a:ext cx="1008000" cy="90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36000" bIns="36000" rtlCol="0" anchor="ctr"/>
          <a:lstStyle/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SMT</a:t>
            </a:r>
            <a:endParaRPr lang="ko-KR" altLang="en-US" sz="12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5F683CE9-2983-5A9F-CA3C-25A70D75A6DA}"/>
              </a:ext>
            </a:extLst>
          </p:cNvPr>
          <p:cNvSpPr/>
          <p:nvPr/>
        </p:nvSpPr>
        <p:spPr>
          <a:xfrm>
            <a:off x="4651012" y="2512225"/>
            <a:ext cx="1008000" cy="90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36000" bIns="36000" rtlCol="0" anchor="ctr"/>
          <a:lstStyle/>
          <a:p>
            <a:pPr algn="ctr"/>
            <a:r>
              <a:rPr lang="ko-KR" altLang="en-US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웨이브</a:t>
            </a:r>
            <a:endParaRPr lang="en-US" altLang="ko-KR" sz="12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솔더</a:t>
            </a: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3D0AA907-D322-214A-A140-B6E9D635359E}"/>
              </a:ext>
            </a:extLst>
          </p:cNvPr>
          <p:cNvSpPr/>
          <p:nvPr/>
        </p:nvSpPr>
        <p:spPr>
          <a:xfrm>
            <a:off x="6266784" y="2546532"/>
            <a:ext cx="1008000" cy="90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ICT</a:t>
            </a:r>
          </a:p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업로드</a:t>
            </a: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F4008253-EE51-46DC-266C-0874FF0DEC95}"/>
              </a:ext>
            </a:extLst>
          </p:cNvPr>
          <p:cNvSpPr/>
          <p:nvPr/>
        </p:nvSpPr>
        <p:spPr>
          <a:xfrm>
            <a:off x="7882556" y="2542204"/>
            <a:ext cx="1008000" cy="90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36000" bIns="36000" rtlCol="0" anchor="ctr"/>
          <a:lstStyle/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FCT</a:t>
            </a:r>
          </a:p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최종검사</a:t>
            </a:r>
            <a:r>
              <a:rPr lang="en-US" altLang="ko-KR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38BE0B1C-5119-1778-87E9-99E5E95B0A23}"/>
              </a:ext>
            </a:extLst>
          </p:cNvPr>
          <p:cNvCxnSpPr>
            <a:cxnSpLocks/>
            <a:stCxn id="20" idx="6"/>
            <a:endCxn id="21" idx="2"/>
          </p:cNvCxnSpPr>
          <p:nvPr/>
        </p:nvCxnSpPr>
        <p:spPr>
          <a:xfrm flipV="1">
            <a:off x="4043240" y="2962225"/>
            <a:ext cx="607772" cy="4606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EC153AB8-21D6-13EB-4154-260A94A2A769}"/>
              </a:ext>
            </a:extLst>
          </p:cNvPr>
          <p:cNvCxnSpPr>
            <a:cxnSpLocks/>
          </p:cNvCxnSpPr>
          <p:nvPr/>
        </p:nvCxnSpPr>
        <p:spPr>
          <a:xfrm flipV="1">
            <a:off x="2388422" y="2962225"/>
            <a:ext cx="607772" cy="4606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2FB19C08-FB85-4AE9-8880-D81C9367810C}"/>
              </a:ext>
            </a:extLst>
          </p:cNvPr>
          <p:cNvCxnSpPr>
            <a:cxnSpLocks/>
          </p:cNvCxnSpPr>
          <p:nvPr/>
        </p:nvCxnSpPr>
        <p:spPr>
          <a:xfrm flipV="1">
            <a:off x="5684412" y="2948044"/>
            <a:ext cx="607772" cy="4606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E5E5DC49-D39A-37CE-1D55-1D80F1915628}"/>
              </a:ext>
            </a:extLst>
          </p:cNvPr>
          <p:cNvCxnSpPr>
            <a:cxnSpLocks/>
          </p:cNvCxnSpPr>
          <p:nvPr/>
        </p:nvCxnSpPr>
        <p:spPr>
          <a:xfrm flipV="1">
            <a:off x="7274357" y="2987598"/>
            <a:ext cx="607772" cy="4606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77B798D3-21B8-91B9-35DC-8E88BF19EA9A}"/>
              </a:ext>
            </a:extLst>
          </p:cNvPr>
          <p:cNvSpPr txBox="1"/>
          <p:nvPr/>
        </p:nvSpPr>
        <p:spPr>
          <a:xfrm>
            <a:off x="2606683" y="3546378"/>
            <a:ext cx="16129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>
                <a:solidFill>
                  <a:srgbClr val="00B0F0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8</a:t>
            </a:r>
            <a:r>
              <a:rPr lang="ko-KR" altLang="en-US" sz="3200" dirty="0">
                <a:solidFill>
                  <a:srgbClr val="00B0F0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만개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/</a:t>
            </a:r>
            <a:r>
              <a: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월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EE2B8E-8E5D-B2D4-2B9A-5BAFD285BBF1}"/>
              </a:ext>
            </a:extLst>
          </p:cNvPr>
          <p:cNvSpPr txBox="1"/>
          <p:nvPr/>
        </p:nvSpPr>
        <p:spPr>
          <a:xfrm>
            <a:off x="307975" y="83832"/>
            <a:ext cx="259718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chemeClr val="bg1">
                    <a:lumMod val="85000"/>
                  </a:schemeClr>
                </a:solidFill>
              </a:rPr>
              <a:t>최고의 품질</a:t>
            </a:r>
            <a:endParaRPr lang="en-US" altLang="ko-KR" sz="2400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ko-KR" altLang="en-US" sz="3600" b="1" dirty="0">
                <a:solidFill>
                  <a:schemeClr val="bg1"/>
                </a:solidFill>
              </a:rPr>
              <a:t>제품 라인업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A0321B-36EC-02FA-95FA-02D01BCE1422}"/>
              </a:ext>
            </a:extLst>
          </p:cNvPr>
          <p:cNvSpPr txBox="1"/>
          <p:nvPr/>
        </p:nvSpPr>
        <p:spPr>
          <a:xfrm>
            <a:off x="435129" y="5123117"/>
            <a:ext cx="3746346" cy="1293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 err="1"/>
              <a:t>공압</a:t>
            </a:r>
            <a:r>
              <a:rPr lang="ko-KR" altLang="en-US" dirty="0"/>
              <a:t> 조절 솔레노이드 밸브 제어</a:t>
            </a:r>
            <a:endParaRPr lang="en-US" altLang="ko-K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 err="1"/>
              <a:t>공압</a:t>
            </a:r>
            <a:r>
              <a:rPr lang="ko-KR" altLang="en-US" dirty="0"/>
              <a:t> 공급 펌프 제어</a:t>
            </a:r>
            <a:endParaRPr lang="en-US" altLang="ko-K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/>
              <a:t>매뉴얼 </a:t>
            </a:r>
            <a:r>
              <a:rPr lang="en-US" altLang="ko-KR" dirty="0"/>
              <a:t>&amp; </a:t>
            </a:r>
            <a:r>
              <a:rPr lang="ko-KR" altLang="en-US" dirty="0"/>
              <a:t>자동 </a:t>
            </a:r>
            <a:r>
              <a:rPr lang="ko-KR" altLang="en-US" dirty="0" err="1"/>
              <a:t>흡</a:t>
            </a:r>
            <a:r>
              <a:rPr lang="en-US" altLang="ko-KR" dirty="0"/>
              <a:t>/</a:t>
            </a:r>
            <a:r>
              <a:rPr lang="ko-KR" altLang="en-US" dirty="0"/>
              <a:t>배기 제어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B8B1C79-741B-233C-CADB-6A96C39ECA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87" b="95792" l="7734" r="9640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77" t="3708" r="3494" b="4416"/>
          <a:stretch/>
        </p:blipFill>
        <p:spPr bwMode="auto">
          <a:xfrm>
            <a:off x="7369656" y="3880977"/>
            <a:ext cx="1680510" cy="1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72615F5D-8012-5351-41C9-B1E40D023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25652">
            <a:off x="7733085" y="5048266"/>
            <a:ext cx="239056" cy="1004909"/>
          </a:xfrm>
          <a:prstGeom prst="rect">
            <a:avLst/>
          </a:prstGeom>
          <a:noFill/>
          <a:ln>
            <a:noFill/>
          </a:ln>
          <a:effectLst>
            <a:outerShdw dist="38100" dir="2700000" algn="tl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60A39EF4-6DED-A75C-9624-9688FBBAB35C}"/>
              </a:ext>
            </a:extLst>
          </p:cNvPr>
          <p:cNvGrpSpPr/>
          <p:nvPr/>
        </p:nvGrpSpPr>
        <p:grpSpPr>
          <a:xfrm>
            <a:off x="4856056" y="4102936"/>
            <a:ext cx="1407711" cy="1596166"/>
            <a:chOff x="4963153" y="4123410"/>
            <a:chExt cx="1407711" cy="1596166"/>
          </a:xfrm>
        </p:grpSpPr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id="{7B3D37EA-636D-2D49-C437-941570B0AE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3153" y="4123410"/>
              <a:ext cx="1124108" cy="11509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13">
              <a:extLst>
                <a:ext uri="{FF2B5EF4-FFF2-40B4-BE49-F238E27FC236}">
                  <a16:creationId xmlns:a16="http://schemas.microsoft.com/office/drawing/2014/main" id="{C7D96BC7-974E-BA23-DAC0-DFC0E451F1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5032" y="4491892"/>
              <a:ext cx="1225832" cy="12276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8" name="Picture 5">
            <a:extLst>
              <a:ext uri="{FF2B5EF4-FFF2-40B4-BE49-F238E27FC236}">
                <a16:creationId xmlns:a16="http://schemas.microsoft.com/office/drawing/2014/main" id="{029D79A7-A95A-7A6E-4E9E-E57FC2B8B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892" y="5326020"/>
            <a:ext cx="835481" cy="1116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화살표: 왼쪽 8">
            <a:extLst>
              <a:ext uri="{FF2B5EF4-FFF2-40B4-BE49-F238E27FC236}">
                <a16:creationId xmlns:a16="http://schemas.microsoft.com/office/drawing/2014/main" id="{9E112B58-1DD4-7E7A-C2B9-332FC6457E5E}"/>
              </a:ext>
            </a:extLst>
          </p:cNvPr>
          <p:cNvSpPr/>
          <p:nvPr/>
        </p:nvSpPr>
        <p:spPr>
          <a:xfrm rot="2018691">
            <a:off x="5655209" y="5877785"/>
            <a:ext cx="1075449" cy="17951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F6C679E9-15ED-7063-4F9A-7A0F7157CA2A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38155">
            <a:off x="4898279" y="5809601"/>
            <a:ext cx="684522" cy="4860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39E0966-3F67-66B9-83FE-54075E7B9A1E}"/>
              </a:ext>
            </a:extLst>
          </p:cNvPr>
          <p:cNvSpPr txBox="1"/>
          <p:nvPr/>
        </p:nvSpPr>
        <p:spPr>
          <a:xfrm>
            <a:off x="4238649" y="6095563"/>
            <a:ext cx="963380" cy="293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000" b="1" dirty="0">
                <a:latin typeface="+mn-ea"/>
              </a:rPr>
              <a:t>[</a:t>
            </a:r>
            <a:r>
              <a:rPr lang="ko-KR" altLang="en-US" sz="1000" b="1" dirty="0" err="1">
                <a:latin typeface="+mn-ea"/>
              </a:rPr>
              <a:t>공압</a:t>
            </a:r>
            <a:r>
              <a:rPr lang="ko-KR" altLang="en-US" sz="1000" b="1" dirty="0">
                <a:latin typeface="+mn-ea"/>
              </a:rPr>
              <a:t> 제어기</a:t>
            </a:r>
            <a:r>
              <a:rPr lang="en-US" altLang="ko-KR" sz="1000" b="1" dirty="0">
                <a:latin typeface="+mn-ea"/>
              </a:rPr>
              <a:t>]</a:t>
            </a:r>
            <a:endParaRPr lang="ko-KR" altLang="en-US" sz="1000" b="1" dirty="0">
              <a:latin typeface="+mn-ea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C946432-DACC-3B3A-B369-47820C9ED4D0}"/>
              </a:ext>
            </a:extLst>
          </p:cNvPr>
          <p:cNvSpPr txBox="1"/>
          <p:nvPr/>
        </p:nvSpPr>
        <p:spPr>
          <a:xfrm>
            <a:off x="5937895" y="4276161"/>
            <a:ext cx="963380" cy="293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000" b="1" dirty="0">
                <a:latin typeface="+mn-ea"/>
              </a:rPr>
              <a:t>[</a:t>
            </a:r>
            <a:r>
              <a:rPr lang="ko-KR" altLang="en-US" sz="1000" b="1" dirty="0" err="1">
                <a:latin typeface="+mn-ea"/>
              </a:rPr>
              <a:t>공압</a:t>
            </a:r>
            <a:r>
              <a:rPr lang="ko-KR" altLang="en-US" sz="1000" b="1" dirty="0">
                <a:latin typeface="+mn-ea"/>
              </a:rPr>
              <a:t> 시스템</a:t>
            </a:r>
            <a:r>
              <a:rPr lang="en-US" altLang="ko-KR" sz="1000" b="1" dirty="0">
                <a:latin typeface="+mn-ea"/>
              </a:rPr>
              <a:t>]</a:t>
            </a:r>
            <a:endParaRPr lang="ko-KR" altLang="en-US" sz="10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27781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97BBCEB913FA574494BE24B6A7518029" ma:contentTypeVersion="11" ma:contentTypeDescription="새 문서를 만듭니다." ma:contentTypeScope="" ma:versionID="7dcf5a075f6598195d5e43816171291c">
  <xsd:schema xmlns:xsd="http://www.w3.org/2001/XMLSchema" xmlns:xs="http://www.w3.org/2001/XMLSchema" xmlns:p="http://schemas.microsoft.com/office/2006/metadata/properties" xmlns:ns2="dfb985f0-3d8b-4a4c-9c1a-8f006378dab8" xmlns:ns3="bb3eda85-0434-46a3-bcfd-6d10ae37ce73" targetNamespace="http://schemas.microsoft.com/office/2006/metadata/properties" ma:root="true" ma:fieldsID="f6421aa3f932f9504093aef99ffd090c" ns2:_="" ns3:_="">
    <xsd:import namespace="dfb985f0-3d8b-4a4c-9c1a-8f006378dab8"/>
    <xsd:import namespace="bb3eda85-0434-46a3-bcfd-6d10ae37ce7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b985f0-3d8b-4a4c-9c1a-8f006378da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이미지 태그" ma:readOnly="false" ma:fieldId="{5cf76f15-5ced-4ddc-b409-7134ff3c332f}" ma:taxonomyMulti="true" ma:sspId="ae499ff3-4fe9-47e3-abb8-1502c71a42c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3eda85-0434-46a3-bcfd-6d10ae37ce7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dad3a5e-3d3c-48b6-917f-2a319f677d6a}" ma:internalName="TaxCatchAll" ma:showField="CatchAllData" ma:web="bb3eda85-0434-46a3-bcfd-6d10ae37ce7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fb985f0-3d8b-4a4c-9c1a-8f006378dab8">
      <Terms xmlns="http://schemas.microsoft.com/office/infopath/2007/PartnerControls"/>
    </lcf76f155ced4ddcb4097134ff3c332f>
    <TaxCatchAll xmlns="bb3eda85-0434-46a3-bcfd-6d10ae37ce7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18CB29C-13C5-4920-8526-3FE0342930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b985f0-3d8b-4a4c-9c1a-8f006378dab8"/>
    <ds:schemaRef ds:uri="bb3eda85-0434-46a3-bcfd-6d10ae37ce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1D50F7C-4CA4-4CF0-9911-EF2082DC6274}">
  <ds:schemaRefs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d49f0579-3757-4566-b43c-d8283da0edaf"/>
    <ds:schemaRef ds:uri="http://www.w3.org/XML/1998/namespace"/>
    <ds:schemaRef ds:uri="http://schemas.microsoft.com/office/2006/metadata/properties"/>
    <ds:schemaRef ds:uri="http://purl.org/dc/elements/1.1/"/>
    <ds:schemaRef ds:uri="b8329e60-0eaa-40cc-ad7f-029f9e3abd09"/>
    <ds:schemaRef ds:uri="http://purl.org/dc/dcmitype/"/>
    <ds:schemaRef ds:uri="dfb985f0-3d8b-4a4c-9c1a-8f006378dab8"/>
    <ds:schemaRef ds:uri="bb3eda85-0434-46a3-bcfd-6d10ae37ce73"/>
  </ds:schemaRefs>
</ds:datastoreItem>
</file>

<file path=customXml/itemProps3.xml><?xml version="1.0" encoding="utf-8"?>
<ds:datastoreItem xmlns:ds="http://schemas.openxmlformats.org/officeDocument/2006/customXml" ds:itemID="{849CED65-C545-4B42-8CA9-76FCACC4303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c61de72-95c7-4329-96ed-1c3297edd6bb}" enabled="1" method="Privileged" siteId="{1757bd3c-a2e2-4dd3-9a67-139612e5469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2469</TotalTime>
  <Words>255</Words>
  <Application>Microsoft Office PowerPoint</Application>
  <PresentationFormat>A4 용지(210x297mm)</PresentationFormat>
  <Paragraphs>85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12" baseType="lpstr">
      <vt:lpstr>맑은 고딕</vt:lpstr>
      <vt:lpstr>현대하모니 L</vt:lpstr>
      <vt:lpstr>휴먼둥근헤드라인</vt:lpstr>
      <vt:lpstr>Arial</vt:lpstr>
      <vt:lpstr>Calibri</vt:lpstr>
      <vt:lpstr>Calibri Light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남영철 이사대우 [Young Choel Nam]</dc:creator>
  <cp:lastModifiedBy>신경대 책임매니저(팀장) [Shin Gyeong Dae]</cp:lastModifiedBy>
  <cp:revision>43</cp:revision>
  <dcterms:created xsi:type="dcterms:W3CDTF">2024-03-01T03:48:27Z</dcterms:created>
  <dcterms:modified xsi:type="dcterms:W3CDTF">2026-06-15T05:09:36Z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0x01010097BBCEB913FA574494BE24B6A7518029</vt:lpwstr>
  </property>
</Properties>
</file>