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sldIdLst>
    <p:sldId id="257" r:id="rId2"/>
    <p:sldId id="260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8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6813" y="3632202"/>
            <a:ext cx="4950338" cy="326846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813" y="6900661"/>
            <a:ext cx="4950338" cy="162685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23789" y="6241674"/>
            <a:ext cx="1046605" cy="1129239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7500" y="6542671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0585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80533"/>
            <a:ext cx="4943989" cy="4502391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289178"/>
            <a:ext cx="4943989" cy="2247359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4573873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85981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32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093" y="880534"/>
            <a:ext cx="4582190" cy="41825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11979" y="5063067"/>
            <a:ext cx="4240416" cy="550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289178"/>
            <a:ext cx="4943989" cy="2247359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4" y="4573873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85981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356238" y="93600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7150" y="4196553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0529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3522136"/>
            <a:ext cx="4943989" cy="393588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484534"/>
            <a:ext cx="4943989" cy="105389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7093176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197794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897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41093" y="880534"/>
            <a:ext cx="4582190" cy="41825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1" y="6273800"/>
            <a:ext cx="5016219" cy="12107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7484534"/>
            <a:ext cx="5016219" cy="105389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4" y="7093176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197794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356238" y="93600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7150" y="4196553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7895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906255"/>
            <a:ext cx="4943988" cy="4160029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2" y="6273800"/>
            <a:ext cx="4943989" cy="12107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484534"/>
            <a:ext cx="4943989" cy="105389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7093176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197794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785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7206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8901" y="906254"/>
            <a:ext cx="1242099" cy="7632180"/>
          </a:xfrm>
        </p:spPr>
        <p:txBody>
          <a:bodyPr vert="eaVert" anchor="ctr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6812" y="906254"/>
            <a:ext cx="3537261" cy="763218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1" y="901492"/>
            <a:ext cx="4941899" cy="185017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812" y="3081867"/>
            <a:ext cx="4943989" cy="545656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2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2996590"/>
            <a:ext cx="4943989" cy="21216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5173133"/>
            <a:ext cx="4943989" cy="12428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4573873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85981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62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6813" y="3086354"/>
            <a:ext cx="2398148" cy="5441796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2981" y="3086354"/>
            <a:ext cx="2397820" cy="5441796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137909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897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9014" y="3216238"/>
            <a:ext cx="2155947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6811" y="4048617"/>
            <a:ext cx="2398149" cy="4486015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2116" y="3211575"/>
            <a:ext cx="2154929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00286" y="4043954"/>
            <a:ext cx="2396760" cy="4486015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137909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2318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0" y="901492"/>
            <a:ext cx="4941900" cy="185017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130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4177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1" y="644350"/>
            <a:ext cx="1972188" cy="1410228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620" y="644352"/>
            <a:ext cx="2843180" cy="7821613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2309108"/>
            <a:ext cx="1972188" cy="615685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48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6934200"/>
            <a:ext cx="4943989" cy="81862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56812" y="917172"/>
            <a:ext cx="4943989" cy="556829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752821"/>
            <a:ext cx="4943989" cy="71314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7093176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197794"/>
            <a:ext cx="438734" cy="527403"/>
          </a:xfrm>
        </p:spPr>
        <p:txBody>
          <a:bodyPr/>
          <a:lstStyle/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873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30200"/>
            <a:ext cx="1485900" cy="9589129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5316" y="411"/>
            <a:ext cx="1464204" cy="9898732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37160" cy="990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8900" y="901492"/>
            <a:ext cx="4941900" cy="18501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3081867"/>
            <a:ext cx="4943989" cy="561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29300" y="8861796"/>
            <a:ext cx="574785" cy="534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58B3C-96EA-445B-B97D-D1673486DB42}" type="datetimeFigureOut">
              <a:rPr lang="ko-KR" altLang="en-US" smtClean="0"/>
              <a:t>2024-06-18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6811" y="8862836"/>
            <a:ext cx="4287366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83421" y="1137909"/>
            <a:ext cx="438734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14597032-BCBD-4D2E-9B2B-DDEF720F4B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568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</p:sldLayoutIdLst>
  <p:txStyles>
    <p:titleStyle>
      <a:lvl1pPr algn="l" defTabSz="342900" rtl="0" eaLnBrk="1" latinLnBrk="1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1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808FE322-D5E3-409A-BB1B-49E505065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958" y="1379267"/>
            <a:ext cx="6539161" cy="2271152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altLang="ko-KR" sz="600" dirty="0"/>
              <a:t>     </a:t>
            </a:r>
            <a:r>
              <a:rPr lang="ko-KR" altLang="en-US" sz="1300" b="1" kern="0" dirty="0">
                <a:solidFill>
                  <a:srgbClr val="000000"/>
                </a:solidFill>
                <a:latin typeface="+mn-ea"/>
                <a:ea typeface="+mn-ea"/>
              </a:rPr>
              <a:t>무선조종기로 원격 제어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하여 편리하고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안전하게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과수원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논두렁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목초지 등의 잡초를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/>
            </a:r>
            <a:b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 빠른 속도로 제초하도록 개발된 제품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b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  *. 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엔진으로 제초작업과 동시에 전기를 생산하는 </a:t>
            </a:r>
            <a:r>
              <a:rPr lang="ko-KR" altLang="en-US" sz="1300" b="1" kern="0" dirty="0">
                <a:solidFill>
                  <a:srgbClr val="000000"/>
                </a:solidFill>
                <a:latin typeface="+mn-ea"/>
                <a:ea typeface="+mn-ea"/>
              </a:rPr>
              <a:t>하이브리드형 제초기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b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  *. </a:t>
            </a:r>
            <a:r>
              <a:rPr lang="ko-KR" altLang="en-US" sz="1300" kern="0" dirty="0">
                <a:latin typeface="+mn-ea"/>
                <a:ea typeface="+mn-ea"/>
              </a:rPr>
              <a:t>낮은 전고로 과수원 등의 좁은 환경에서도 안전한 제초작업  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b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  *. </a:t>
            </a:r>
            <a:r>
              <a:rPr lang="ko-KR" altLang="en-US" sz="1300" b="1" kern="0" dirty="0">
                <a:solidFill>
                  <a:srgbClr val="000000"/>
                </a:solidFill>
                <a:latin typeface="+mn-ea"/>
                <a:ea typeface="+mn-ea"/>
              </a:rPr>
              <a:t>높은 마력의 엔진 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채용으로 제초성능 우수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b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  *. </a:t>
            </a:r>
            <a:r>
              <a:rPr lang="ko-KR" altLang="en-US" sz="1300" b="1" kern="0" dirty="0" err="1">
                <a:solidFill>
                  <a:srgbClr val="000000"/>
                </a:solidFill>
                <a:latin typeface="+mn-ea"/>
                <a:ea typeface="+mn-ea"/>
              </a:rPr>
              <a:t>고토크</a:t>
            </a:r>
            <a:r>
              <a:rPr lang="ko-KR" altLang="en-US" sz="1300" b="1" kern="0" dirty="0">
                <a:solidFill>
                  <a:srgbClr val="000000"/>
                </a:solidFill>
                <a:latin typeface="+mn-ea"/>
                <a:ea typeface="+mn-ea"/>
              </a:rPr>
              <a:t> 주행모터 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적용으로 높은 경사지에서도 빠른 제초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b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  *. </a:t>
            </a:r>
            <a:r>
              <a:rPr lang="ko-KR" altLang="en-US" sz="1300" kern="0" dirty="0">
                <a:solidFill>
                  <a:srgbClr val="000000"/>
                </a:solidFill>
                <a:latin typeface="+mn-ea"/>
                <a:ea typeface="+mn-ea"/>
              </a:rPr>
              <a:t>원격제어로 칼날 높이 조종</a:t>
            </a:r>
            <a:r>
              <a:rPr lang="en-US" altLang="ko-KR" sz="1300" kern="0" dirty="0">
                <a:solidFill>
                  <a:srgbClr val="000000"/>
                </a:solidFill>
                <a:latin typeface="+mn-ea"/>
                <a:ea typeface="+mn-ea"/>
              </a:rPr>
              <a:t>. </a:t>
            </a:r>
            <a:endParaRPr lang="ko-KR" altLang="en-US" sz="1400" dirty="0"/>
          </a:p>
        </p:txBody>
      </p:sp>
      <p:sp>
        <p:nvSpPr>
          <p:cNvPr id="6" name="부제목 5">
            <a:extLst>
              <a:ext uri="{FF2B5EF4-FFF2-40B4-BE49-F238E27FC236}">
                <a16:creationId xmlns:a16="http://schemas.microsoft.com/office/drawing/2014/main" id="{643C89CC-09AD-4760-B761-30F12C8CD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007" y="8961855"/>
            <a:ext cx="6467984" cy="793590"/>
          </a:xfrm>
          <a:solidFill>
            <a:schemeClr val="bg1">
              <a:lumMod val="85000"/>
            </a:schemeClr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ko-KR" altLang="en-US" sz="1400" dirty="0"/>
              <a:t>우성정공㈜</a:t>
            </a:r>
            <a:endParaRPr lang="en-US" altLang="ko-KR" sz="1400" dirty="0"/>
          </a:p>
          <a:p>
            <a:pPr algn="l"/>
            <a:r>
              <a:rPr lang="ko-KR" altLang="en-US" sz="1400" dirty="0"/>
              <a:t>경상남도 진주시 </a:t>
            </a:r>
            <a:r>
              <a:rPr lang="ko-KR" altLang="en-US" sz="1400" dirty="0" err="1"/>
              <a:t>진성면</a:t>
            </a:r>
            <a:r>
              <a:rPr lang="ko-KR" altLang="en-US" sz="1400" dirty="0"/>
              <a:t> 동부로 </a:t>
            </a:r>
            <a:r>
              <a:rPr lang="en-US" altLang="ko-KR" sz="1400" dirty="0"/>
              <a:t>1259</a:t>
            </a:r>
            <a:r>
              <a:rPr lang="ko-KR" altLang="en-US" sz="1400" dirty="0" err="1"/>
              <a:t>번길</a:t>
            </a:r>
            <a:r>
              <a:rPr lang="ko-KR" altLang="en-US" sz="1400" dirty="0"/>
              <a:t> </a:t>
            </a:r>
            <a:r>
              <a:rPr lang="en-US" altLang="ko-KR" sz="1400" dirty="0"/>
              <a:t>54</a:t>
            </a:r>
          </a:p>
          <a:p>
            <a:pPr algn="l"/>
            <a:r>
              <a:rPr lang="en-US" altLang="ko-KR" sz="1400" dirty="0"/>
              <a:t>Tel: +82-55-758-1256    Fax:</a:t>
            </a:r>
            <a:r>
              <a:rPr lang="ko-KR" altLang="en-US" sz="1400" dirty="0"/>
              <a:t> </a:t>
            </a:r>
            <a:r>
              <a:rPr lang="en-US" altLang="ko-KR" sz="1400" dirty="0"/>
              <a:t>+82-55-753-5205</a:t>
            </a:r>
          </a:p>
          <a:p>
            <a:endParaRPr lang="ko-KR" alt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C756BAE-91DB-46AC-8ABE-45028E189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95990" y="-1609583"/>
            <a:ext cx="328360" cy="65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62560" tIns="81280" rIns="162560" bIns="8128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320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12ECEAC-C38F-453B-7CFE-29DC28EFAED5}"/>
              </a:ext>
            </a:extLst>
          </p:cNvPr>
          <p:cNvSpPr/>
          <p:nvPr/>
        </p:nvSpPr>
        <p:spPr>
          <a:xfrm>
            <a:off x="1239638" y="5978836"/>
            <a:ext cx="1004913" cy="323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QKZ500</a:t>
            </a:r>
            <a:endParaRPr lang="ko-KR" altLang="en-US" sz="1600" b="1" dirty="0">
              <a:solidFill>
                <a:schemeClr val="accent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6B059588-8BEF-5721-F8E5-A375383D2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27" y="3974939"/>
            <a:ext cx="2453133" cy="2034735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DBEDDE8E-6313-DDB1-9F3F-62B7E8F82C60}"/>
              </a:ext>
            </a:extLst>
          </p:cNvPr>
          <p:cNvSpPr/>
          <p:nvPr/>
        </p:nvSpPr>
        <p:spPr>
          <a:xfrm>
            <a:off x="4643914" y="5978836"/>
            <a:ext cx="1004913" cy="323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QKZ800</a:t>
            </a:r>
            <a:endParaRPr lang="ko-KR" altLang="en-US" sz="1600" b="1" dirty="0">
              <a:solidFill>
                <a:schemeClr val="accent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CA652E4C-32D4-AAED-9B7C-B0DC25FC8A0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511" y="3859578"/>
            <a:ext cx="2526358" cy="218207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6F34925-223D-DE75-1717-96FCECCF4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587" y="6962436"/>
            <a:ext cx="2856971" cy="1860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B0ECACE-BE7D-66A4-F123-A72DC473C5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36" r="4273"/>
          <a:stretch/>
        </p:blipFill>
        <p:spPr>
          <a:xfrm>
            <a:off x="3544078" y="6962435"/>
            <a:ext cx="2885297" cy="1860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829E2A2D-5B04-EBB7-2908-53E93A660A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5"/>
          <a:stretch/>
        </p:blipFill>
        <p:spPr>
          <a:xfrm>
            <a:off x="2966520" y="6093414"/>
            <a:ext cx="1040115" cy="1051297"/>
          </a:xfrm>
          <a:prstGeom prst="roundRect">
            <a:avLst>
              <a:gd name="adj" fmla="val 16667"/>
            </a:avLst>
          </a:prstGeom>
          <a:ln w="12700">
            <a:solidFill>
              <a:srgbClr val="0070C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화살표: 갈매기형 수장 6">
            <a:extLst>
              <a:ext uri="{FF2B5EF4-FFF2-40B4-BE49-F238E27FC236}">
                <a16:creationId xmlns:a16="http://schemas.microsoft.com/office/drawing/2014/main" id="{F19BC412-4CF4-CAF8-789A-CBE3B0F1BE54}"/>
              </a:ext>
            </a:extLst>
          </p:cNvPr>
          <p:cNvSpPr/>
          <p:nvPr/>
        </p:nvSpPr>
        <p:spPr>
          <a:xfrm>
            <a:off x="2512895" y="1197478"/>
            <a:ext cx="346610" cy="314473"/>
          </a:xfrm>
          <a:prstGeom prst="chevron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화살표: 갈매기형 수장 2">
            <a:extLst>
              <a:ext uri="{FF2B5EF4-FFF2-40B4-BE49-F238E27FC236}">
                <a16:creationId xmlns:a16="http://schemas.microsoft.com/office/drawing/2014/main" id="{4F1A92C2-E9BB-2274-0487-659A079266B5}"/>
              </a:ext>
            </a:extLst>
          </p:cNvPr>
          <p:cNvSpPr/>
          <p:nvPr/>
        </p:nvSpPr>
        <p:spPr>
          <a:xfrm>
            <a:off x="2288303" y="1201494"/>
            <a:ext cx="346610" cy="314473"/>
          </a:xfrm>
          <a:prstGeom prst="chevron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1DA6E76-DD59-6B09-86D6-BC1C5DF85798}"/>
              </a:ext>
            </a:extLst>
          </p:cNvPr>
          <p:cNvSpPr/>
          <p:nvPr/>
        </p:nvSpPr>
        <p:spPr>
          <a:xfrm>
            <a:off x="324853" y="1124563"/>
            <a:ext cx="20881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무선제초기</a:t>
            </a:r>
            <a:endParaRPr lang="en-US" altLang="ko-KR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A9F3A5A-A141-A5CE-B558-CBD5731C5918}"/>
              </a:ext>
            </a:extLst>
          </p:cNvPr>
          <p:cNvGrpSpPr/>
          <p:nvPr/>
        </p:nvGrpSpPr>
        <p:grpSpPr>
          <a:xfrm>
            <a:off x="0" y="100015"/>
            <a:ext cx="6858000" cy="895350"/>
            <a:chOff x="0" y="0"/>
            <a:chExt cx="6858000" cy="895350"/>
          </a:xfrm>
        </p:grpSpPr>
        <p:pic>
          <p:nvPicPr>
            <p:cNvPr id="11" name="_x272282392">
              <a:extLst>
                <a:ext uri="{FF2B5EF4-FFF2-40B4-BE49-F238E27FC236}">
                  <a16:creationId xmlns:a16="http://schemas.microsoft.com/office/drawing/2014/main" id="{828038DE-8BC1-B33C-17B5-ACD09A69CE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895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_x272282392">
              <a:extLst>
                <a:ext uri="{FF2B5EF4-FFF2-40B4-BE49-F238E27FC236}">
                  <a16:creationId xmlns:a16="http://schemas.microsoft.com/office/drawing/2014/main" id="{175AD92F-9DB4-8EBC-A19B-AD24B660F8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61" t="44603" r="7222" b="20779"/>
            <a:stretch/>
          </p:blipFill>
          <p:spPr bwMode="auto">
            <a:xfrm>
              <a:off x="4514850" y="323849"/>
              <a:ext cx="1914525" cy="495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5025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부제목 5">
            <a:extLst>
              <a:ext uri="{FF2B5EF4-FFF2-40B4-BE49-F238E27FC236}">
                <a16:creationId xmlns:a16="http://schemas.microsoft.com/office/drawing/2014/main" id="{643C89CC-09AD-4760-B761-30F12C8CD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007" y="8961855"/>
            <a:ext cx="6467984" cy="793590"/>
          </a:xfrm>
          <a:solidFill>
            <a:schemeClr val="bg1">
              <a:lumMod val="85000"/>
            </a:schemeClr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ko-KR" altLang="en-US" sz="1400" dirty="0"/>
              <a:t>우성정공㈜</a:t>
            </a:r>
            <a:endParaRPr lang="en-US" altLang="ko-KR" sz="1400" dirty="0"/>
          </a:p>
          <a:p>
            <a:pPr algn="l"/>
            <a:r>
              <a:rPr lang="ko-KR" altLang="en-US" sz="1400" dirty="0"/>
              <a:t>경상남도 진주시 </a:t>
            </a:r>
            <a:r>
              <a:rPr lang="ko-KR" altLang="en-US" sz="1400" dirty="0" err="1"/>
              <a:t>진성면</a:t>
            </a:r>
            <a:r>
              <a:rPr lang="ko-KR" altLang="en-US" sz="1400" dirty="0"/>
              <a:t> 동부로 </a:t>
            </a:r>
            <a:r>
              <a:rPr lang="en-US" altLang="ko-KR" sz="1400" dirty="0"/>
              <a:t>1259</a:t>
            </a:r>
            <a:r>
              <a:rPr lang="ko-KR" altLang="en-US" sz="1400" dirty="0" err="1"/>
              <a:t>번길</a:t>
            </a:r>
            <a:r>
              <a:rPr lang="ko-KR" altLang="en-US" sz="1400" dirty="0"/>
              <a:t> </a:t>
            </a:r>
            <a:r>
              <a:rPr lang="en-US" altLang="ko-KR" sz="1400" dirty="0"/>
              <a:t>54</a:t>
            </a:r>
          </a:p>
          <a:p>
            <a:pPr algn="l"/>
            <a:r>
              <a:rPr lang="en-US" altLang="ko-KR" sz="1400" dirty="0"/>
              <a:t>Tel: +82-55-758-1256    Fax:</a:t>
            </a:r>
            <a:r>
              <a:rPr lang="ko-KR" altLang="en-US" sz="1400" dirty="0"/>
              <a:t> </a:t>
            </a:r>
            <a:r>
              <a:rPr lang="en-US" altLang="ko-KR" sz="1400" dirty="0"/>
              <a:t>+82-55-753-5205</a:t>
            </a:r>
          </a:p>
          <a:p>
            <a:endParaRPr lang="ko-KR" alt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C756BAE-91DB-46AC-8ABE-45028E189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95990" y="-1609583"/>
            <a:ext cx="328360" cy="65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62560" tIns="81280" rIns="162560" bIns="8128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3200"/>
          </a:p>
        </p:txBody>
      </p:sp>
      <p:graphicFrame>
        <p:nvGraphicFramePr>
          <p:cNvPr id="7" name="표 7">
            <a:extLst>
              <a:ext uri="{FF2B5EF4-FFF2-40B4-BE49-F238E27FC236}">
                <a16:creationId xmlns:a16="http://schemas.microsoft.com/office/drawing/2014/main" id="{E67F235A-2A2A-4A06-9DDD-91DC4809F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352506"/>
              </p:ext>
            </p:extLst>
          </p:nvPr>
        </p:nvGraphicFramePr>
        <p:xfrm>
          <a:off x="291262" y="6012578"/>
          <a:ext cx="6217826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9412">
                  <a:extLst>
                    <a:ext uri="{9D8B030D-6E8A-4147-A177-3AD203B41FA5}">
                      <a16:colId xmlns:a16="http://schemas.microsoft.com/office/drawing/2014/main" val="1562600706"/>
                    </a:ext>
                  </a:extLst>
                </a:gridCol>
                <a:gridCol w="1660358">
                  <a:extLst>
                    <a:ext uri="{9D8B030D-6E8A-4147-A177-3AD203B41FA5}">
                      <a16:colId xmlns:a16="http://schemas.microsoft.com/office/drawing/2014/main" val="3232096323"/>
                    </a:ext>
                  </a:extLst>
                </a:gridCol>
                <a:gridCol w="1534028">
                  <a:extLst>
                    <a:ext uri="{9D8B030D-6E8A-4147-A177-3AD203B41FA5}">
                      <a16:colId xmlns:a16="http://schemas.microsoft.com/office/drawing/2014/main" val="2583760230"/>
                    </a:ext>
                  </a:extLst>
                </a:gridCol>
                <a:gridCol w="1534028">
                  <a:extLst>
                    <a:ext uri="{9D8B030D-6E8A-4147-A177-3AD203B41FA5}">
                      <a16:colId xmlns:a16="http://schemas.microsoft.com/office/drawing/2014/main" val="303627748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모델명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QKZ500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QKZ800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44525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기체 규격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길이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x</a:t>
                      </a:r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폭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x</a:t>
                      </a:r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높이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(mm)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960x850x550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1,100x1,150x610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144024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기체 중량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kg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153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258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85849"/>
                  </a:ext>
                </a:extLst>
              </a:tr>
              <a:tr h="144780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err="1">
                          <a:latin typeface="맑은 고딕 (본문)"/>
                          <a:ea typeface="+mn-ea"/>
                        </a:rPr>
                        <a:t>제초부</a:t>
                      </a:r>
                      <a:endParaRPr lang="en-US" altLang="ko-KR" sz="1300" dirty="0">
                        <a:latin typeface="맑은 고딕 (본문)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(</a:t>
                      </a:r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가솔린엔진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배기량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(cc)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224(6HP)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452(12.4HP)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464462"/>
                  </a:ext>
                </a:extLst>
              </a:tr>
              <a:tr h="14478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시동방식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자동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/</a:t>
                      </a:r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수동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자동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270298"/>
                  </a:ext>
                </a:extLst>
              </a:tr>
              <a:tr h="17884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err="1">
                          <a:latin typeface="맑은 고딕 (본문)"/>
                          <a:ea typeface="+mn-ea"/>
                        </a:rPr>
                        <a:t>제초폭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(mm)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500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800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424763"/>
                  </a:ext>
                </a:extLst>
              </a:tr>
              <a:tr h="1447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제초높이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(mm)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0 ~ 150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652881"/>
                  </a:ext>
                </a:extLst>
              </a:tr>
              <a:tr h="1447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err="1">
                          <a:latin typeface="맑은 고딕 (본문)"/>
                          <a:ea typeface="+mn-ea"/>
                        </a:rPr>
                        <a:t>주행부</a:t>
                      </a:r>
                      <a:endParaRPr lang="en-US" altLang="ko-KR" sz="1300" dirty="0">
                        <a:latin typeface="맑은 고딕 (본문)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(</a:t>
                      </a:r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모터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)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용량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24V/350W*2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24V/800W*2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002991"/>
                  </a:ext>
                </a:extLst>
              </a:tr>
              <a:tr h="1447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주행방식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고무궤도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67170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무선 조종기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맑은 고딕 (본문)"/>
                          <a:ea typeface="+mn-ea"/>
                        </a:rPr>
                        <a:t>제어범위</a:t>
                      </a:r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(m)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맑은 고딕 (본문)"/>
                          <a:ea typeface="+mn-ea"/>
                        </a:rPr>
                        <a:t>150</a:t>
                      </a:r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300" dirty="0">
                        <a:latin typeface="맑은 고딕 (본문)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161065"/>
                  </a:ext>
                </a:extLst>
              </a:tr>
            </a:tbl>
          </a:graphicData>
        </a:graphic>
      </p:graphicFrame>
      <p:pic>
        <p:nvPicPr>
          <p:cNvPr id="19" name="그림 18">
            <a:extLst>
              <a:ext uri="{FF2B5EF4-FFF2-40B4-BE49-F238E27FC236}">
                <a16:creationId xmlns:a16="http://schemas.microsoft.com/office/drawing/2014/main" id="{871BA55C-C66C-F0C6-975E-3F98F97E31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5"/>
          <a:stretch/>
        </p:blipFill>
        <p:spPr>
          <a:xfrm>
            <a:off x="509517" y="1619690"/>
            <a:ext cx="1174513" cy="1187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순서도: 문서 10">
            <a:extLst>
              <a:ext uri="{FF2B5EF4-FFF2-40B4-BE49-F238E27FC236}">
                <a16:creationId xmlns:a16="http://schemas.microsoft.com/office/drawing/2014/main" id="{99A07B34-6440-FB41-82A4-28208A2D0874}"/>
              </a:ext>
            </a:extLst>
          </p:cNvPr>
          <p:cNvSpPr/>
          <p:nvPr/>
        </p:nvSpPr>
        <p:spPr>
          <a:xfrm>
            <a:off x="276224" y="1031786"/>
            <a:ext cx="785897" cy="38794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</a:rPr>
              <a:t>특징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47E2D4D-8502-8788-295A-FBCE4044289F}"/>
              </a:ext>
            </a:extLst>
          </p:cNvPr>
          <p:cNvSpPr/>
          <p:nvPr/>
        </p:nvSpPr>
        <p:spPr>
          <a:xfrm>
            <a:off x="276224" y="1476543"/>
            <a:ext cx="1757113" cy="2260955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A12B2AC1-BA04-711F-4373-4646AED1E578}"/>
              </a:ext>
            </a:extLst>
          </p:cNvPr>
          <p:cNvSpPr/>
          <p:nvPr/>
        </p:nvSpPr>
        <p:spPr>
          <a:xfrm>
            <a:off x="360885" y="2839391"/>
            <a:ext cx="1471776" cy="78074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1300" dirty="0">
                <a:solidFill>
                  <a:schemeClr val="tx1"/>
                </a:solidFill>
              </a:rPr>
              <a:t>원격조종</a:t>
            </a:r>
            <a:r>
              <a:rPr lang="en-US" altLang="ko-KR" sz="1300" dirty="0">
                <a:solidFill>
                  <a:schemeClr val="tx1"/>
                </a:solidFill>
              </a:rPr>
              <a:t>(</a:t>
            </a:r>
            <a:r>
              <a:rPr lang="ko-KR" altLang="en-US" sz="1300" dirty="0">
                <a:solidFill>
                  <a:schemeClr val="tx1"/>
                </a:solidFill>
              </a:rPr>
              <a:t>리모컨</a:t>
            </a:r>
            <a:r>
              <a:rPr lang="en-US" altLang="ko-KR" sz="1300" dirty="0">
                <a:solidFill>
                  <a:schemeClr val="tx1"/>
                </a:solidFill>
              </a:rPr>
              <a:t>)</a:t>
            </a:r>
          </a:p>
          <a:p>
            <a:r>
              <a:rPr lang="en-US" altLang="ko-KR" sz="1300" dirty="0">
                <a:solidFill>
                  <a:schemeClr val="tx1"/>
                </a:solidFill>
              </a:rPr>
              <a:t>1. </a:t>
            </a:r>
            <a:r>
              <a:rPr lang="ko-KR" altLang="en-US" sz="1300" dirty="0">
                <a:solidFill>
                  <a:schemeClr val="tx1"/>
                </a:solidFill>
              </a:rPr>
              <a:t>전</a:t>
            </a:r>
            <a:r>
              <a:rPr lang="en-US" altLang="ko-KR" sz="1300" dirty="0">
                <a:solidFill>
                  <a:schemeClr val="tx1"/>
                </a:solidFill>
              </a:rPr>
              <a:t>/</a:t>
            </a:r>
            <a:r>
              <a:rPr lang="ko-KR" altLang="en-US" sz="1300" dirty="0">
                <a:solidFill>
                  <a:schemeClr val="tx1"/>
                </a:solidFill>
              </a:rPr>
              <a:t>후진</a:t>
            </a:r>
            <a:r>
              <a:rPr lang="en-US" altLang="ko-KR" sz="1300" dirty="0">
                <a:solidFill>
                  <a:schemeClr val="tx1"/>
                </a:solidFill>
              </a:rPr>
              <a:t>/</a:t>
            </a:r>
            <a:r>
              <a:rPr lang="ko-KR" altLang="en-US" sz="1300" dirty="0">
                <a:solidFill>
                  <a:schemeClr val="tx1"/>
                </a:solidFill>
              </a:rPr>
              <a:t>좌</a:t>
            </a:r>
            <a:r>
              <a:rPr lang="en-US" altLang="ko-KR" sz="1300" dirty="0">
                <a:solidFill>
                  <a:schemeClr val="tx1"/>
                </a:solidFill>
              </a:rPr>
              <a:t>/</a:t>
            </a:r>
            <a:r>
              <a:rPr lang="ko-KR" altLang="en-US" sz="1300" dirty="0">
                <a:solidFill>
                  <a:schemeClr val="tx1"/>
                </a:solidFill>
              </a:rPr>
              <a:t>우</a:t>
            </a:r>
            <a:endParaRPr lang="en-US" altLang="ko-KR" sz="1300" dirty="0">
              <a:solidFill>
                <a:schemeClr val="tx1"/>
              </a:solidFill>
            </a:endParaRPr>
          </a:p>
          <a:p>
            <a:r>
              <a:rPr lang="en-US" altLang="ko-KR" sz="1300" dirty="0">
                <a:solidFill>
                  <a:schemeClr val="tx1"/>
                </a:solidFill>
              </a:rPr>
              <a:t>2. </a:t>
            </a:r>
            <a:r>
              <a:rPr lang="ko-KR" altLang="en-US" sz="1300" dirty="0">
                <a:solidFill>
                  <a:schemeClr val="tx1"/>
                </a:solidFill>
              </a:rPr>
              <a:t>칼날 높이조절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1ACEDF1-E5CF-9ACC-6CB2-EFA956739EAF}"/>
              </a:ext>
            </a:extLst>
          </p:cNvPr>
          <p:cNvSpPr/>
          <p:nvPr/>
        </p:nvSpPr>
        <p:spPr>
          <a:xfrm>
            <a:off x="2169088" y="1476543"/>
            <a:ext cx="1884384" cy="2260954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AE4DF028-6B32-DBAB-F31C-B7522818CEB1}"/>
              </a:ext>
            </a:extLst>
          </p:cNvPr>
          <p:cNvSpPr/>
          <p:nvPr/>
        </p:nvSpPr>
        <p:spPr>
          <a:xfrm>
            <a:off x="288568" y="3835561"/>
            <a:ext cx="1744769" cy="2120712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dirty="0">
              <a:solidFill>
                <a:schemeClr val="tx1"/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1DA42245-686E-6FFC-A4CB-077C15050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844" b="15244"/>
          <a:stretch/>
        </p:blipFill>
        <p:spPr>
          <a:xfrm>
            <a:off x="384111" y="3939604"/>
            <a:ext cx="1581148" cy="11777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59282E43-E6CB-DB2B-8C3C-6D552CA4E49A}"/>
              </a:ext>
            </a:extLst>
          </p:cNvPr>
          <p:cNvSpPr/>
          <p:nvPr/>
        </p:nvSpPr>
        <p:spPr>
          <a:xfrm>
            <a:off x="366635" y="5215468"/>
            <a:ext cx="1581148" cy="61591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altLang="ko-KR" sz="1300" dirty="0">
                <a:solidFill>
                  <a:schemeClr val="tx1"/>
                </a:solidFill>
              </a:rPr>
              <a:t> 1. </a:t>
            </a:r>
            <a:r>
              <a:rPr lang="ko-KR" altLang="en-US" sz="1300" dirty="0">
                <a:solidFill>
                  <a:schemeClr val="tx1"/>
                </a:solidFill>
              </a:rPr>
              <a:t>원터치 시동</a:t>
            </a:r>
            <a:endParaRPr lang="en-US" altLang="ko-KR" sz="1300" dirty="0">
              <a:solidFill>
                <a:schemeClr val="tx1"/>
              </a:solidFill>
            </a:endParaRPr>
          </a:p>
          <a:p>
            <a:r>
              <a:rPr lang="en-US" altLang="ko-KR" sz="1300" dirty="0">
                <a:solidFill>
                  <a:schemeClr val="tx1"/>
                </a:solidFill>
              </a:rPr>
              <a:t> 2. </a:t>
            </a:r>
            <a:r>
              <a:rPr lang="ko-KR" altLang="en-US" sz="1300" dirty="0">
                <a:solidFill>
                  <a:schemeClr val="tx1"/>
                </a:solidFill>
              </a:rPr>
              <a:t>배터리 잔량 표시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45F72673-5369-09C3-3660-AE7C6EB662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7" t="35242" r="62744" b="28652"/>
          <a:stretch/>
        </p:blipFill>
        <p:spPr>
          <a:xfrm>
            <a:off x="2432518" y="1619691"/>
            <a:ext cx="1490366" cy="1226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D45D4E16-7D56-E613-6580-0EAF65F134F6}"/>
              </a:ext>
            </a:extLst>
          </p:cNvPr>
          <p:cNvSpPr/>
          <p:nvPr/>
        </p:nvSpPr>
        <p:spPr>
          <a:xfrm>
            <a:off x="2667765" y="2845754"/>
            <a:ext cx="974193" cy="78074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300" dirty="0">
                <a:solidFill>
                  <a:schemeClr val="tx1"/>
                </a:solidFill>
              </a:rPr>
              <a:t>고출력</a:t>
            </a:r>
            <a:endParaRPr lang="en-US" altLang="ko-KR" sz="1300" dirty="0">
              <a:solidFill>
                <a:schemeClr val="tx1"/>
              </a:solidFill>
            </a:endParaRPr>
          </a:p>
          <a:p>
            <a:pPr algn="ctr"/>
            <a:r>
              <a:rPr lang="ko-KR" altLang="en-US" sz="1300" dirty="0">
                <a:solidFill>
                  <a:schemeClr val="tx1"/>
                </a:solidFill>
              </a:rPr>
              <a:t>엔진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D08D07B-4D05-37F5-6D08-59F4981058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052" y="1588474"/>
            <a:ext cx="2008775" cy="12995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181FAF9-C9F5-0E78-85AA-3317A8255ABE}"/>
              </a:ext>
            </a:extLst>
          </p:cNvPr>
          <p:cNvSpPr/>
          <p:nvPr/>
        </p:nvSpPr>
        <p:spPr>
          <a:xfrm>
            <a:off x="4309264" y="3016179"/>
            <a:ext cx="2044563" cy="5709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altLang="ko-KR" sz="1300" dirty="0">
                <a:solidFill>
                  <a:schemeClr val="tx1"/>
                </a:solidFill>
              </a:rPr>
              <a:t> 1. </a:t>
            </a:r>
            <a:r>
              <a:rPr lang="ko-KR" altLang="en-US" sz="1300" dirty="0" err="1">
                <a:solidFill>
                  <a:schemeClr val="tx1"/>
                </a:solidFill>
              </a:rPr>
              <a:t>절삭력이</a:t>
            </a:r>
            <a:r>
              <a:rPr lang="ko-KR" altLang="en-US" sz="1300" dirty="0">
                <a:solidFill>
                  <a:schemeClr val="tx1"/>
                </a:solidFill>
              </a:rPr>
              <a:t> 우수한 칼날</a:t>
            </a:r>
            <a:endParaRPr lang="en-US" altLang="ko-KR" sz="1300" dirty="0">
              <a:solidFill>
                <a:schemeClr val="tx1"/>
              </a:solidFill>
            </a:endParaRPr>
          </a:p>
          <a:p>
            <a:r>
              <a:rPr lang="en-US" altLang="ko-KR" sz="1300" dirty="0">
                <a:solidFill>
                  <a:schemeClr val="tx1"/>
                </a:solidFill>
              </a:rPr>
              <a:t> 2. </a:t>
            </a:r>
            <a:r>
              <a:rPr lang="ko-KR" altLang="en-US" sz="1300" dirty="0">
                <a:solidFill>
                  <a:schemeClr val="tx1"/>
                </a:solidFill>
              </a:rPr>
              <a:t>원격 칼날 높이조절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42F29BE-1D37-E027-2D07-6EA7FE6E15C8}"/>
              </a:ext>
            </a:extLst>
          </p:cNvPr>
          <p:cNvSpPr/>
          <p:nvPr/>
        </p:nvSpPr>
        <p:spPr>
          <a:xfrm>
            <a:off x="4186314" y="1476543"/>
            <a:ext cx="2322774" cy="2260954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F508FCD4-8AB4-7E9E-009A-01C7ADF591E2}"/>
              </a:ext>
            </a:extLst>
          </p:cNvPr>
          <p:cNvSpPr/>
          <p:nvPr/>
        </p:nvSpPr>
        <p:spPr>
          <a:xfrm>
            <a:off x="5892755" y="3863721"/>
            <a:ext cx="581134" cy="20267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국</a:t>
            </a:r>
            <a:endParaRPr lang="en-US" altLang="ko-K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</a:t>
            </a:r>
            <a:endParaRPr lang="en-US" altLang="ko-K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A/S </a:t>
            </a:r>
          </a:p>
          <a:p>
            <a:pPr algn="ctr"/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</a:t>
            </a:r>
            <a:endParaRPr lang="en-US" altLang="ko-K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증 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C4BE441-811D-5A96-6777-9468C14C5118}"/>
              </a:ext>
            </a:extLst>
          </p:cNvPr>
          <p:cNvGrpSpPr/>
          <p:nvPr/>
        </p:nvGrpSpPr>
        <p:grpSpPr>
          <a:xfrm>
            <a:off x="0" y="100015"/>
            <a:ext cx="6858000" cy="895350"/>
            <a:chOff x="0" y="0"/>
            <a:chExt cx="6858000" cy="895350"/>
          </a:xfrm>
        </p:grpSpPr>
        <p:pic>
          <p:nvPicPr>
            <p:cNvPr id="3" name="_x272282392">
              <a:extLst>
                <a:ext uri="{FF2B5EF4-FFF2-40B4-BE49-F238E27FC236}">
                  <a16:creationId xmlns:a16="http://schemas.microsoft.com/office/drawing/2014/main" id="{85A84D75-25E3-4291-9963-DC7161822F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895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_x272282392">
              <a:extLst>
                <a:ext uri="{FF2B5EF4-FFF2-40B4-BE49-F238E27FC236}">
                  <a16:creationId xmlns:a16="http://schemas.microsoft.com/office/drawing/2014/main" id="{A201D9C3-260F-4149-8BB6-61DAF684E3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61" t="44603" r="7222" b="20779"/>
            <a:stretch/>
          </p:blipFill>
          <p:spPr bwMode="auto">
            <a:xfrm>
              <a:off x="4514850" y="323849"/>
              <a:ext cx="1914525" cy="495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55E89CB-30B9-AB98-6BF4-C3DBB3DC5398}"/>
              </a:ext>
            </a:extLst>
          </p:cNvPr>
          <p:cNvSpPr/>
          <p:nvPr/>
        </p:nvSpPr>
        <p:spPr>
          <a:xfrm>
            <a:off x="2124176" y="3835560"/>
            <a:ext cx="3726929" cy="2110917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03AC11C0-88E9-12A5-003B-74A96657A394}"/>
              </a:ext>
            </a:extLst>
          </p:cNvPr>
          <p:cNvSpPr/>
          <p:nvPr/>
        </p:nvSpPr>
        <p:spPr>
          <a:xfrm>
            <a:off x="2665672" y="5379925"/>
            <a:ext cx="2635876" cy="4755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300" dirty="0">
                <a:solidFill>
                  <a:schemeClr val="tx1"/>
                </a:solidFill>
              </a:rPr>
              <a:t>경사면 최대 작업 안전각도 </a:t>
            </a:r>
            <a:r>
              <a:rPr lang="en-US" altLang="ko-KR" sz="1300" dirty="0">
                <a:solidFill>
                  <a:schemeClr val="tx1"/>
                </a:solidFill>
              </a:rPr>
              <a:t>35</a:t>
            </a:r>
            <a:r>
              <a:rPr lang="ko-KR" altLang="en-US" sz="1300" dirty="0">
                <a:solidFill>
                  <a:schemeClr val="tx1"/>
                </a:solidFill>
              </a:rPr>
              <a:t>˚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B5F8706-3FA5-44C7-82DC-B24D84FE37D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1131" t="6732" r="1356" b="4555"/>
          <a:stretch/>
        </p:blipFill>
        <p:spPr>
          <a:xfrm>
            <a:off x="2190256" y="3892678"/>
            <a:ext cx="1827120" cy="13872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E4165AA-4B62-9BE8-3790-FBD1C4CD79E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0" t="6732" r="52291" b="4555"/>
          <a:stretch/>
        </p:blipFill>
        <p:spPr>
          <a:xfrm>
            <a:off x="4053471" y="3901585"/>
            <a:ext cx="1785603" cy="1375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3345815"/>
      </p:ext>
    </p:extLst>
  </p:cSld>
  <p:clrMapOvr>
    <a:masterClrMapping/>
  </p:clrMapOvr>
</p:sld>
</file>

<file path=ppt/theme/theme1.xml><?xml version="1.0" encoding="utf-8"?>
<a:theme xmlns:a="http://schemas.openxmlformats.org/drawingml/2006/main" name="줄기">
  <a:themeElements>
    <a:clrScheme name="줄기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줄기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줄기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교육 테마</Template>
  <TotalTime>4047</TotalTime>
  <Words>172</Words>
  <Application>Microsoft Office PowerPoint</Application>
  <PresentationFormat>A4 용지(210x297mm)</PresentationFormat>
  <Paragraphs>60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HY중고딕</vt:lpstr>
      <vt:lpstr>맑은 고딕 (본문)</vt:lpstr>
      <vt:lpstr>휴먼둥근헤드라인</vt:lpstr>
      <vt:lpstr>휴먼모음T</vt:lpstr>
      <vt:lpstr>Arial</vt:lpstr>
      <vt:lpstr>Century Gothic</vt:lpstr>
      <vt:lpstr>Wingdings 3</vt:lpstr>
      <vt:lpstr>줄기</vt:lpstr>
      <vt:lpstr>     무선조종기로 원격 제어하여 편리하고, 안전하게 과수원, 논두렁, 목초지 등의 잡초를  빠른 속도로 제초하도록 개발된 제품.   *. 엔진으로 제초작업과 동시에 전기를 생산하는 하이브리드형 제초기.   *. 낮은 전고로 과수원 등의 좁은 환경에서도 안전한 제초작업  .   *. 높은 마력의 엔진 채용으로 제초성능 우수.   *. 고토크 주행모터 적용으로 높은 경사지에서도 빠른 제초.   *. 원격제어로 칼날 높이 조종.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sever</dc:creator>
  <cp:lastModifiedBy>Windows 사용자</cp:lastModifiedBy>
  <cp:revision>68</cp:revision>
  <cp:lastPrinted>2024-05-09T06:19:50Z</cp:lastPrinted>
  <dcterms:created xsi:type="dcterms:W3CDTF">2020-07-02T02:56:22Z</dcterms:created>
  <dcterms:modified xsi:type="dcterms:W3CDTF">2024-06-18T05:53:02Z</dcterms:modified>
</cp:coreProperties>
</file>