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23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4C7505"/>
    <a:srgbClr val="8DCB50"/>
    <a:srgbClr val="91CF50"/>
    <a:srgbClr val="8FCD50"/>
    <a:srgbClr val="AED3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94718" autoAdjust="0"/>
  </p:normalViewPr>
  <p:slideViewPr>
    <p:cSldViewPr snapToGrid="0">
      <p:cViewPr varScale="1">
        <p:scale>
          <a:sx n="76" d="100"/>
          <a:sy n="76" d="100"/>
        </p:scale>
        <p:origin x="108" y="6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32" tIns="47766" rIns="95532" bIns="47766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32" tIns="47766" rIns="95532" bIns="47766" rtlCol="0"/>
          <a:lstStyle>
            <a:lvl1pPr algn="r">
              <a:defRPr sz="1300"/>
            </a:lvl1pPr>
          </a:lstStyle>
          <a:p>
            <a:fld id="{BBDCC8FE-4EF7-48E7-9DEC-D065AD371451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32" tIns="47766" rIns="95532" bIns="47766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5532" tIns="47766" rIns="95532" bIns="47766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945659" cy="498055"/>
          </a:xfrm>
          <a:prstGeom prst="rect">
            <a:avLst/>
          </a:prstGeom>
        </p:spPr>
        <p:txBody>
          <a:bodyPr vert="horz" lIns="95532" tIns="47766" rIns="95532" bIns="47766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6"/>
            <a:ext cx="2945659" cy="498055"/>
          </a:xfrm>
          <a:prstGeom prst="rect">
            <a:avLst/>
          </a:prstGeom>
        </p:spPr>
        <p:txBody>
          <a:bodyPr vert="horz" lIns="95532" tIns="47766" rIns="95532" bIns="47766" rtlCol="0" anchor="b"/>
          <a:lstStyle>
            <a:lvl1pPr algn="r">
              <a:defRPr sz="1300"/>
            </a:lvl1pPr>
          </a:lstStyle>
          <a:p>
            <a:fld id="{BE3AF074-DE00-4DB5-B2D2-6BA0898B24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0257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3AF074-DE00-4DB5-B2D2-6BA0898B2484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2248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B94D0C3B-A075-1084-F1EC-720D376A3E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428" b="54897"/>
          <a:stretch/>
        </p:blipFill>
        <p:spPr>
          <a:xfrm>
            <a:off x="158058" y="371011"/>
            <a:ext cx="5612089" cy="4001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2AF6-3F72-4D7A-903A-62D43667A001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96F0-10E1-4B36-A053-B197891E98E8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8E6751C4-020F-3C10-2C3D-36090AA9F1AB}"/>
              </a:ext>
            </a:extLst>
          </p:cNvPr>
          <p:cNvGrpSpPr/>
          <p:nvPr userDrawn="1"/>
        </p:nvGrpSpPr>
        <p:grpSpPr>
          <a:xfrm>
            <a:off x="9982200" y="397583"/>
            <a:ext cx="1957739" cy="351010"/>
            <a:chOff x="7121997" y="537981"/>
            <a:chExt cx="1957739" cy="351010"/>
          </a:xfrm>
        </p:grpSpPr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CD48B38A-B77A-6EC0-1956-EC39E2A06F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2593"/>
            <a:stretch/>
          </p:blipFill>
          <p:spPr>
            <a:xfrm>
              <a:off x="7121997" y="543324"/>
              <a:ext cx="414876" cy="345667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4F010B7-D67F-CD71-8BA9-AA0C0A06313C}"/>
                </a:ext>
              </a:extLst>
            </p:cNvPr>
            <p:cNvSpPr txBox="1"/>
            <p:nvPr/>
          </p:nvSpPr>
          <p:spPr>
            <a:xfrm>
              <a:off x="7375358" y="537981"/>
              <a:ext cx="170437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spc="-150" dirty="0">
                  <a:solidFill>
                    <a:srgbClr val="009900"/>
                  </a:solidFill>
                  <a:latin typeface="휴먼둥근헤드라인" panose="02030504000101010101" pitchFamily="18" charset="-127"/>
                  <a:ea typeface="휴먼둥근헤드라인" panose="02030504000101010101" pitchFamily="18" charset="-127"/>
                </a:rPr>
                <a:t>(</a:t>
              </a:r>
              <a:r>
                <a:rPr lang="ko-KR" altLang="en-US" sz="1600" spc="-150" dirty="0">
                  <a:solidFill>
                    <a:srgbClr val="009900"/>
                  </a:solidFill>
                  <a:latin typeface="휴먼둥근헤드라인" panose="02030504000101010101" pitchFamily="18" charset="-127"/>
                  <a:ea typeface="휴먼둥근헤드라인" panose="02030504000101010101" pitchFamily="18" charset="-127"/>
                </a:rPr>
                <a:t>주</a:t>
              </a:r>
              <a:r>
                <a:rPr lang="en-US" altLang="ko-KR" sz="1600" spc="-150" dirty="0">
                  <a:solidFill>
                    <a:srgbClr val="009900"/>
                  </a:solidFill>
                  <a:latin typeface="휴먼둥근헤드라인" panose="02030504000101010101" pitchFamily="18" charset="-127"/>
                  <a:ea typeface="휴먼둥근헤드라인" panose="02030504000101010101" pitchFamily="18" charset="-127"/>
                </a:rPr>
                <a:t>)</a:t>
              </a:r>
              <a:r>
                <a:rPr lang="ko-KR" altLang="en-US" sz="1600" spc="-150" dirty="0" err="1">
                  <a:solidFill>
                    <a:srgbClr val="009900"/>
                  </a:solidFill>
                  <a:latin typeface="휴먼둥근헤드라인" panose="02030504000101010101" pitchFamily="18" charset="-127"/>
                  <a:ea typeface="휴먼둥근헤드라인" panose="02030504000101010101" pitchFamily="18" charset="-127"/>
                </a:rPr>
                <a:t>우듬지</a:t>
              </a:r>
              <a:r>
                <a:rPr lang="en-US" altLang="ko-KR" sz="1600" spc="-150" dirty="0">
                  <a:solidFill>
                    <a:srgbClr val="009900"/>
                  </a:solidFill>
                  <a:latin typeface="휴먼둥근헤드라인" panose="02030504000101010101" pitchFamily="18" charset="-127"/>
                  <a:ea typeface="휴먼둥근헤드라인" panose="02030504000101010101" pitchFamily="18" charset="-127"/>
                </a:rPr>
                <a:t>E&amp;C</a:t>
              </a:r>
            </a:p>
          </p:txBody>
        </p:sp>
      </p:grp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DE24AAE-9E75-DC7B-8DC6-836901B32B66}"/>
              </a:ext>
            </a:extLst>
          </p:cNvPr>
          <p:cNvSpPr/>
          <p:nvPr userDrawn="1"/>
        </p:nvSpPr>
        <p:spPr>
          <a:xfrm>
            <a:off x="0" y="0"/>
            <a:ext cx="158058" cy="77115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D45E9364-8770-855C-794A-4767BAACB8D6}"/>
              </a:ext>
            </a:extLst>
          </p:cNvPr>
          <p:cNvSpPr/>
          <p:nvPr userDrawn="1"/>
        </p:nvSpPr>
        <p:spPr>
          <a:xfrm>
            <a:off x="158058" y="371014"/>
            <a:ext cx="5686562" cy="40014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alpha val="62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ACEF1B89-B188-25A3-36F0-35AC6469A7A0}"/>
              </a:ext>
            </a:extLst>
          </p:cNvPr>
          <p:cNvCxnSpPr/>
          <p:nvPr userDrawn="1"/>
        </p:nvCxnSpPr>
        <p:spPr>
          <a:xfrm>
            <a:off x="0" y="6321327"/>
            <a:ext cx="12192000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10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2AF6-3F72-4D7A-903A-62D43667A001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96F0-10E1-4B36-A053-B197891E98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63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2AF6-3F72-4D7A-903A-62D43667A001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96F0-10E1-4B36-A053-B197891E98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478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2AF6-3F72-4D7A-903A-62D43667A001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96F0-10E1-4B36-A053-B197891E98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193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2AF6-3F72-4D7A-903A-62D43667A001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96F0-10E1-4B36-A053-B197891E98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8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2AF6-3F72-4D7A-903A-62D43667A001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96F0-10E1-4B36-A053-B197891E98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9584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2AF6-3F72-4D7A-903A-62D43667A001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96F0-10E1-4B36-A053-B197891E98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601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2AF6-3F72-4D7A-903A-62D43667A001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96F0-10E1-4B36-A053-B197891E98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800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2AF6-3F72-4D7A-903A-62D43667A001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96F0-10E1-4B36-A053-B197891E98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200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2AF6-3F72-4D7A-903A-62D43667A001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96F0-10E1-4B36-A053-B197891E98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521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2AF6-3F72-4D7A-903A-62D43667A001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96F0-10E1-4B36-A053-B197891E98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90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F2AF6-3F72-4D7A-903A-62D43667A001}" type="datetimeFigureOut">
              <a:rPr lang="ko-KR" altLang="en-US" smtClean="0"/>
              <a:t>2024-07-18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296F0-10E1-4B36-A053-B197891E98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8149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52BA1-DCE9-D741-A95B-BD11339EB9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>
            <a:extLst>
              <a:ext uri="{FF2B5EF4-FFF2-40B4-BE49-F238E27FC236}">
                <a16:creationId xmlns:a16="http://schemas.microsoft.com/office/drawing/2014/main" id="{63875E59-5073-2593-EB78-FD5472AEA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705" y="415960"/>
            <a:ext cx="1312860" cy="30777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447675" eaLnBrk="0" hangingPunct="0">
              <a:defRPr kumimoji="1" sz="10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447675" eaLnBrk="0" hangingPunct="0">
              <a:defRPr kumimoji="1" sz="10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defTabSz="447675" eaLnBrk="0" hangingPunct="0">
              <a:defRPr kumimoji="1" sz="10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defTabSz="447675" eaLnBrk="0" hangingPunct="0">
              <a:defRPr kumimoji="1" sz="10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defTabSz="447675" eaLnBrk="0" hangingPunct="0">
              <a:defRPr kumimoji="1" sz="10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/>
            <a:r>
              <a:rPr lang="en-US" altLang="ko-KR" sz="2000" b="0" dirty="0">
                <a:latin typeface="에스코어 드림 5 Medium" panose="020B0503030302020204" pitchFamily="34" charset="-127"/>
                <a:ea typeface="에스코어 드림 5 Medium" panose="020B0503030302020204" pitchFamily="34" charset="-127"/>
              </a:rPr>
              <a:t>6. </a:t>
            </a:r>
            <a:r>
              <a:rPr lang="ko-KR" altLang="en-US" sz="2000" b="0" dirty="0">
                <a:latin typeface="에스코어 드림 5 Medium" panose="020B0503030302020204" pitchFamily="34" charset="-127"/>
                <a:ea typeface="에스코어 드림 5 Medium" panose="020B0503030302020204" pitchFamily="34" charset="-127"/>
              </a:rPr>
              <a:t>사업영역</a:t>
            </a: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511D662D-EC05-6DA1-9284-27DE2443CCD0}"/>
              </a:ext>
            </a:extLst>
          </p:cNvPr>
          <p:cNvGrpSpPr/>
          <p:nvPr/>
        </p:nvGrpSpPr>
        <p:grpSpPr>
          <a:xfrm>
            <a:off x="778534" y="2689536"/>
            <a:ext cx="10814209" cy="3438016"/>
            <a:chOff x="778534" y="3217437"/>
            <a:chExt cx="10814209" cy="3438016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001AAF5D-2A79-F8CD-A4CB-674182DAAED7}"/>
                </a:ext>
              </a:extLst>
            </p:cNvPr>
            <p:cNvSpPr/>
            <p:nvPr/>
          </p:nvSpPr>
          <p:spPr>
            <a:xfrm>
              <a:off x="778534" y="3217437"/>
              <a:ext cx="10814209" cy="3438016"/>
            </a:xfrm>
            <a:prstGeom prst="rect">
              <a:avLst/>
            </a:prstGeom>
            <a:pattFill prst="ltUpDiag">
              <a:fgClr>
                <a:srgbClr val="00B05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383A329A-A6E6-2510-4254-1CC40E9398DF}"/>
                </a:ext>
              </a:extLst>
            </p:cNvPr>
            <p:cNvSpPr/>
            <p:nvPr/>
          </p:nvSpPr>
          <p:spPr>
            <a:xfrm>
              <a:off x="1164888" y="3658131"/>
              <a:ext cx="1727200" cy="2161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2EE15816-C77D-A5E6-7271-65F07BC39B92}"/>
                </a:ext>
              </a:extLst>
            </p:cNvPr>
            <p:cNvSpPr/>
            <p:nvPr/>
          </p:nvSpPr>
          <p:spPr>
            <a:xfrm>
              <a:off x="1164888" y="5819441"/>
              <a:ext cx="1727200" cy="41379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b="1" dirty="0">
                  <a:solidFill>
                    <a:schemeClr val="bg1"/>
                  </a:solidFill>
                  <a:ea typeface="Rix정고딕 B" panose="02020603020101020101"/>
                </a:rPr>
                <a:t>턴키 프로젝트</a:t>
              </a:r>
            </a:p>
          </p:txBody>
        </p:sp>
        <p:grpSp>
          <p:nvGrpSpPr>
            <p:cNvPr id="12" name="그룹 11">
              <a:extLst>
                <a:ext uri="{FF2B5EF4-FFF2-40B4-BE49-F238E27FC236}">
                  <a16:creationId xmlns:a16="http://schemas.microsoft.com/office/drawing/2014/main" id="{F92A27E6-D9ED-F00A-9696-0B836A26962F}"/>
                </a:ext>
              </a:extLst>
            </p:cNvPr>
            <p:cNvGrpSpPr/>
            <p:nvPr/>
          </p:nvGrpSpPr>
          <p:grpSpPr>
            <a:xfrm>
              <a:off x="3303106" y="3658131"/>
              <a:ext cx="1727200" cy="2575100"/>
              <a:chOff x="1413164" y="3169919"/>
              <a:chExt cx="1551709" cy="2575100"/>
            </a:xfrm>
          </p:grpSpPr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DDB5CB98-78A2-D91D-9832-8E3BA4A06584}"/>
                  </a:ext>
                </a:extLst>
              </p:cNvPr>
              <p:cNvSpPr/>
              <p:nvPr/>
            </p:nvSpPr>
            <p:spPr>
              <a:xfrm>
                <a:off x="1413164" y="3169919"/>
                <a:ext cx="1551709" cy="2161309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 b="1">
                  <a:solidFill>
                    <a:schemeClr val="bg1"/>
                  </a:solidFill>
                  <a:ea typeface="Rix정고딕 B" panose="02020603020101020101"/>
                </a:endParaRPr>
              </a:p>
            </p:txBody>
          </p:sp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C0162725-8129-05A4-CF51-B898ED7D21C0}"/>
                  </a:ext>
                </a:extLst>
              </p:cNvPr>
              <p:cNvSpPr/>
              <p:nvPr/>
            </p:nvSpPr>
            <p:spPr>
              <a:xfrm>
                <a:off x="1413164" y="5331229"/>
                <a:ext cx="1551709" cy="41379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b="1" dirty="0" err="1">
                    <a:solidFill>
                      <a:schemeClr val="bg1"/>
                    </a:solidFill>
                    <a:ea typeface="Rix정고딕 B" panose="02020603020101020101"/>
                  </a:rPr>
                  <a:t>벤로형</a:t>
                </a:r>
                <a:r>
                  <a:rPr lang="ko-KR" altLang="en-US" sz="1100" b="1" dirty="0">
                    <a:solidFill>
                      <a:schemeClr val="bg1"/>
                    </a:solidFill>
                    <a:ea typeface="Rix정고딕 B" panose="02020603020101020101"/>
                  </a:rPr>
                  <a:t> 유리온실</a:t>
                </a:r>
              </a:p>
            </p:txBody>
          </p:sp>
        </p:grp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F001269E-A205-75D4-9A4D-756B642EE80E}"/>
                </a:ext>
              </a:extLst>
            </p:cNvPr>
            <p:cNvGrpSpPr/>
            <p:nvPr/>
          </p:nvGrpSpPr>
          <p:grpSpPr>
            <a:xfrm>
              <a:off x="5390524" y="3658131"/>
              <a:ext cx="1727200" cy="2575100"/>
              <a:chOff x="1413164" y="3169919"/>
              <a:chExt cx="1551709" cy="2575100"/>
            </a:xfrm>
          </p:grpSpPr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5D03E37F-7C79-A6B6-F710-57720615B196}"/>
                  </a:ext>
                </a:extLst>
              </p:cNvPr>
              <p:cNvSpPr/>
              <p:nvPr/>
            </p:nvSpPr>
            <p:spPr>
              <a:xfrm>
                <a:off x="1413164" y="3169919"/>
                <a:ext cx="1551709" cy="2161309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 b="1" dirty="0">
                  <a:solidFill>
                    <a:schemeClr val="bg1"/>
                  </a:solidFill>
                  <a:ea typeface="Rix정고딕 B" panose="02020603020101020101"/>
                </a:endParaRPr>
              </a:p>
            </p:txBody>
          </p:sp>
          <p:sp>
            <p:nvSpPr>
              <p:cNvPr id="17" name="직사각형 16">
                <a:extLst>
                  <a:ext uri="{FF2B5EF4-FFF2-40B4-BE49-F238E27FC236}">
                    <a16:creationId xmlns:a16="http://schemas.microsoft.com/office/drawing/2014/main" id="{E90433EC-13BE-DE97-FFB5-461BB11B4B33}"/>
                  </a:ext>
                </a:extLst>
              </p:cNvPr>
              <p:cNvSpPr/>
              <p:nvPr/>
            </p:nvSpPr>
            <p:spPr>
              <a:xfrm>
                <a:off x="1413164" y="5331229"/>
                <a:ext cx="1551709" cy="41379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b="1" dirty="0" err="1">
                    <a:solidFill>
                      <a:schemeClr val="bg1"/>
                    </a:solidFill>
                    <a:ea typeface="Rix정고딕 B" panose="02020603020101020101"/>
                  </a:rPr>
                  <a:t>벤로형</a:t>
                </a:r>
                <a:r>
                  <a:rPr lang="ko-KR" altLang="en-US" sz="1100" b="1" dirty="0">
                    <a:solidFill>
                      <a:schemeClr val="bg1"/>
                    </a:solidFill>
                    <a:ea typeface="Rix정고딕 B" panose="02020603020101020101"/>
                  </a:rPr>
                  <a:t> 플라스틱온실</a:t>
                </a:r>
              </a:p>
            </p:txBody>
          </p:sp>
        </p:grpSp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12A00A18-07F4-6BC5-9025-41C2642742D9}"/>
                </a:ext>
              </a:extLst>
            </p:cNvPr>
            <p:cNvGrpSpPr/>
            <p:nvPr/>
          </p:nvGrpSpPr>
          <p:grpSpPr>
            <a:xfrm>
              <a:off x="7477942" y="3658131"/>
              <a:ext cx="1727200" cy="2575100"/>
              <a:chOff x="1413164" y="3169919"/>
              <a:chExt cx="1551709" cy="2575100"/>
            </a:xfrm>
          </p:grpSpPr>
          <p:sp>
            <p:nvSpPr>
              <p:cNvPr id="19" name="직사각형 18">
                <a:extLst>
                  <a:ext uri="{FF2B5EF4-FFF2-40B4-BE49-F238E27FC236}">
                    <a16:creationId xmlns:a16="http://schemas.microsoft.com/office/drawing/2014/main" id="{FE93F47F-A99C-1ED8-9EB3-3052B3AAFBC6}"/>
                  </a:ext>
                </a:extLst>
              </p:cNvPr>
              <p:cNvSpPr/>
              <p:nvPr/>
            </p:nvSpPr>
            <p:spPr>
              <a:xfrm>
                <a:off x="1413164" y="3169919"/>
                <a:ext cx="1551709" cy="2161309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 b="1">
                  <a:solidFill>
                    <a:schemeClr val="bg1"/>
                  </a:solidFill>
                  <a:ea typeface="Rix정고딕 B" panose="02020603020101020101"/>
                </a:endParaRPr>
              </a:p>
            </p:txBody>
          </p:sp>
          <p:sp>
            <p:nvSpPr>
              <p:cNvPr id="20" name="직사각형 19">
                <a:extLst>
                  <a:ext uri="{FF2B5EF4-FFF2-40B4-BE49-F238E27FC236}">
                    <a16:creationId xmlns:a16="http://schemas.microsoft.com/office/drawing/2014/main" id="{D914DF3A-8146-980A-6826-11FF2B5F3630}"/>
                  </a:ext>
                </a:extLst>
              </p:cNvPr>
              <p:cNvSpPr/>
              <p:nvPr/>
            </p:nvSpPr>
            <p:spPr>
              <a:xfrm>
                <a:off x="1413164" y="5331229"/>
                <a:ext cx="1551709" cy="41379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b="1" dirty="0">
                    <a:solidFill>
                      <a:schemeClr val="bg1"/>
                    </a:solidFill>
                    <a:ea typeface="Rix정고딕 B" panose="02020603020101020101"/>
                  </a:rPr>
                  <a:t>와이드형 플라스틱온실</a:t>
                </a:r>
              </a:p>
            </p:txBody>
          </p:sp>
        </p:grpSp>
        <p:grpSp>
          <p:nvGrpSpPr>
            <p:cNvPr id="21" name="그룹 20">
              <a:extLst>
                <a:ext uri="{FF2B5EF4-FFF2-40B4-BE49-F238E27FC236}">
                  <a16:creationId xmlns:a16="http://schemas.microsoft.com/office/drawing/2014/main" id="{516B8100-AB33-D769-84F2-59B9EF659EDC}"/>
                </a:ext>
              </a:extLst>
            </p:cNvPr>
            <p:cNvGrpSpPr/>
            <p:nvPr/>
          </p:nvGrpSpPr>
          <p:grpSpPr>
            <a:xfrm>
              <a:off x="9509942" y="3658131"/>
              <a:ext cx="1727200" cy="2575100"/>
              <a:chOff x="1413164" y="3169919"/>
              <a:chExt cx="1551709" cy="2575100"/>
            </a:xfrm>
          </p:grpSpPr>
          <p:sp>
            <p:nvSpPr>
              <p:cNvPr id="22" name="직사각형 21">
                <a:extLst>
                  <a:ext uri="{FF2B5EF4-FFF2-40B4-BE49-F238E27FC236}">
                    <a16:creationId xmlns:a16="http://schemas.microsoft.com/office/drawing/2014/main" id="{7F555C19-23BB-51F4-0B9B-D5E01F43FF83}"/>
                  </a:ext>
                </a:extLst>
              </p:cNvPr>
              <p:cNvSpPr/>
              <p:nvPr/>
            </p:nvSpPr>
            <p:spPr>
              <a:xfrm>
                <a:off x="1413164" y="3169919"/>
                <a:ext cx="1551709" cy="2161309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 b="1">
                  <a:solidFill>
                    <a:schemeClr val="bg1"/>
                  </a:solidFill>
                  <a:ea typeface="Rix정고딕 B" panose="02020603020101020101"/>
                </a:endParaRPr>
              </a:p>
            </p:txBody>
          </p:sp>
          <p:sp>
            <p:nvSpPr>
              <p:cNvPr id="23" name="직사각형 22">
                <a:extLst>
                  <a:ext uri="{FF2B5EF4-FFF2-40B4-BE49-F238E27FC236}">
                    <a16:creationId xmlns:a16="http://schemas.microsoft.com/office/drawing/2014/main" id="{36AC2FE4-76FF-727D-F4BD-B32C40CFC56D}"/>
                  </a:ext>
                </a:extLst>
              </p:cNvPr>
              <p:cNvSpPr/>
              <p:nvPr/>
            </p:nvSpPr>
            <p:spPr>
              <a:xfrm>
                <a:off x="1413164" y="5331229"/>
                <a:ext cx="1551709" cy="41379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b="1" dirty="0">
                    <a:solidFill>
                      <a:schemeClr val="bg1"/>
                    </a:solidFill>
                    <a:ea typeface="Rix정고딕 B" panose="02020603020101020101"/>
                  </a:rPr>
                  <a:t>개폐장치</a:t>
                </a:r>
              </a:p>
            </p:txBody>
          </p:sp>
        </p:grpSp>
        <p:pic>
          <p:nvPicPr>
            <p:cNvPr id="24" name="그림 23">
              <a:extLst>
                <a:ext uri="{FF2B5EF4-FFF2-40B4-BE49-F238E27FC236}">
                  <a16:creationId xmlns:a16="http://schemas.microsoft.com/office/drawing/2014/main" id="{9E08C1E1-CEBE-57FC-FBA9-632282B3BE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303106" y="3658130"/>
              <a:ext cx="1727200" cy="2161309"/>
            </a:xfrm>
            <a:prstGeom prst="rect">
              <a:avLst/>
            </a:prstGeom>
          </p:spPr>
        </p:pic>
        <p:pic>
          <p:nvPicPr>
            <p:cNvPr id="25" name="그림 24">
              <a:extLst>
                <a:ext uri="{FF2B5EF4-FFF2-40B4-BE49-F238E27FC236}">
                  <a16:creationId xmlns:a16="http://schemas.microsoft.com/office/drawing/2014/main" id="{AD0C7E63-991A-A3DA-F3F1-47F239F24A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390524" y="3658129"/>
              <a:ext cx="1727200" cy="2161309"/>
            </a:xfrm>
            <a:prstGeom prst="rect">
              <a:avLst/>
            </a:prstGeom>
          </p:spPr>
        </p:pic>
        <p:pic>
          <p:nvPicPr>
            <p:cNvPr id="26" name="그림 25">
              <a:extLst>
                <a:ext uri="{FF2B5EF4-FFF2-40B4-BE49-F238E27FC236}">
                  <a16:creationId xmlns:a16="http://schemas.microsoft.com/office/drawing/2014/main" id="{C4449A70-BDEF-8D43-49B0-18F22DE199F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164889" y="3658128"/>
              <a:ext cx="1727200" cy="2161309"/>
            </a:xfrm>
            <a:prstGeom prst="rect">
              <a:avLst/>
            </a:prstGeom>
          </p:spPr>
        </p:pic>
        <p:pic>
          <p:nvPicPr>
            <p:cNvPr id="27" name="그림 26">
              <a:extLst>
                <a:ext uri="{FF2B5EF4-FFF2-40B4-BE49-F238E27FC236}">
                  <a16:creationId xmlns:a16="http://schemas.microsoft.com/office/drawing/2014/main" id="{311B9000-AAD4-4DC7-139F-4EA50C9512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509942" y="3658127"/>
              <a:ext cx="1727200" cy="2178002"/>
            </a:xfrm>
            <a:prstGeom prst="rect">
              <a:avLst/>
            </a:prstGeom>
          </p:spPr>
        </p:pic>
        <p:pic>
          <p:nvPicPr>
            <p:cNvPr id="28" name="그림 27">
              <a:extLst>
                <a:ext uri="{FF2B5EF4-FFF2-40B4-BE49-F238E27FC236}">
                  <a16:creationId xmlns:a16="http://schemas.microsoft.com/office/drawing/2014/main" id="{AD90FE89-573F-FB01-C2E3-D62362FD09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477941" y="3658127"/>
              <a:ext cx="1727200" cy="2161657"/>
            </a:xfrm>
            <a:prstGeom prst="rect">
              <a:avLst/>
            </a:prstGeom>
          </p:spPr>
        </p:pic>
      </p:grpSp>
      <p:sp>
        <p:nvSpPr>
          <p:cNvPr id="29" name="모서리가 둥근 직사각형 19">
            <a:extLst>
              <a:ext uri="{FF2B5EF4-FFF2-40B4-BE49-F238E27FC236}">
                <a16:creationId xmlns:a16="http://schemas.microsoft.com/office/drawing/2014/main" id="{2A43174C-2574-EF56-F173-90EA15DE1BE3}"/>
              </a:ext>
            </a:extLst>
          </p:cNvPr>
          <p:cNvSpPr/>
          <p:nvPr/>
        </p:nvSpPr>
        <p:spPr>
          <a:xfrm>
            <a:off x="1164888" y="1511612"/>
            <a:ext cx="10135716" cy="1031009"/>
          </a:xfrm>
          <a:prstGeom prst="roundRect">
            <a:avLst/>
          </a:prstGeom>
          <a:solidFill>
            <a:schemeClr val="bg1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200" dirty="0">
                <a:solidFill>
                  <a:schemeClr val="tx1"/>
                </a:solidFill>
                <a:latin typeface="에스코어 드림 3 Light" panose="020B0303030302020204" pitchFamily="34" charset="-127"/>
                <a:ea typeface="에스코어 드림 3 Light" panose="020B0303030302020204" pitchFamily="34" charset="-127"/>
              </a:rPr>
              <a:t>온실의 종류와 공법에 따라 최종 재배 환경이 결정됩니다</a:t>
            </a:r>
            <a:r>
              <a:rPr lang="en-US" altLang="ko-KR" sz="1200" dirty="0">
                <a:solidFill>
                  <a:schemeClr val="tx1"/>
                </a:solidFill>
                <a:latin typeface="에스코어 드림 3 Light" panose="020B0303030302020204" pitchFamily="34" charset="-127"/>
                <a:ea typeface="에스코어 드림 3 Light" panose="020B0303030302020204" pitchFamily="34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1200" dirty="0" err="1">
                <a:solidFill>
                  <a:schemeClr val="tx1"/>
                </a:solidFill>
                <a:latin typeface="에스코어 드림 3 Light" panose="020B0303030302020204" pitchFamily="34" charset="-127"/>
                <a:ea typeface="에스코어 드림 3 Light" panose="020B0303030302020204" pitchFamily="34" charset="-127"/>
              </a:rPr>
              <a:t>우듬지</a:t>
            </a:r>
            <a:r>
              <a:rPr lang="en-US" altLang="ko-KR" sz="1200" dirty="0">
                <a:solidFill>
                  <a:schemeClr val="tx1"/>
                </a:solidFill>
                <a:latin typeface="에스코어 드림 3 Light" panose="020B0303030302020204" pitchFamily="34" charset="-127"/>
                <a:ea typeface="에스코어 드림 3 Light" panose="020B0303030302020204" pitchFamily="34" charset="-127"/>
              </a:rPr>
              <a:t>E&amp;C</a:t>
            </a:r>
            <a:r>
              <a:rPr lang="ko-KR" altLang="en-US" sz="1200" dirty="0">
                <a:solidFill>
                  <a:schemeClr val="tx1"/>
                </a:solidFill>
                <a:latin typeface="에스코어 드림 3 Light" panose="020B0303030302020204" pitchFamily="34" charset="-127"/>
                <a:ea typeface="에스코어 드림 3 Light" panose="020B0303030302020204" pitchFamily="34" charset="-127"/>
              </a:rPr>
              <a:t>의 </a:t>
            </a:r>
            <a:r>
              <a:rPr lang="ko-KR" altLang="en-US" sz="1200" dirty="0" err="1">
                <a:solidFill>
                  <a:schemeClr val="tx1"/>
                </a:solidFill>
                <a:latin typeface="에스코어 드림 3 Light" panose="020B0303030302020204" pitchFamily="34" charset="-127"/>
                <a:ea typeface="에스코어 드림 3 Light" panose="020B0303030302020204" pitchFamily="34" charset="-127"/>
              </a:rPr>
              <a:t>온실은</a:t>
            </a:r>
            <a:r>
              <a:rPr lang="ko-KR" altLang="en-US" sz="1200" dirty="0">
                <a:solidFill>
                  <a:schemeClr val="tx1"/>
                </a:solidFill>
                <a:latin typeface="에스코어 드림 3 Light" panose="020B0303030302020204" pitchFamily="34" charset="-127"/>
                <a:ea typeface="에스코어 드림 3 Light" panose="020B0303030302020204" pitchFamily="34" charset="-127"/>
              </a:rPr>
              <a:t> 자체 개발 및 생산되어 고객의 요구에 부응하고 최고의 품질을 보장할 수 있습니다</a:t>
            </a:r>
            <a:r>
              <a:rPr lang="en-US" altLang="ko-KR" sz="1200" dirty="0">
                <a:solidFill>
                  <a:schemeClr val="tx1"/>
                </a:solidFill>
                <a:latin typeface="에스코어 드림 3 Light" panose="020B0303030302020204" pitchFamily="34" charset="-127"/>
                <a:ea typeface="에스코어 드림 3 Light" panose="020B0303030302020204" pitchFamily="34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1200" dirty="0">
                <a:solidFill>
                  <a:schemeClr val="tx1"/>
                </a:solidFill>
                <a:latin typeface="에스코어 드림 3 Light" panose="020B0303030302020204" pitchFamily="34" charset="-127"/>
                <a:ea typeface="에스코어 드림 3 Light" panose="020B0303030302020204" pitchFamily="34" charset="-127"/>
              </a:rPr>
              <a:t>각 </a:t>
            </a:r>
            <a:r>
              <a:rPr lang="ko-KR" altLang="en-US" sz="1200" dirty="0" err="1">
                <a:solidFill>
                  <a:schemeClr val="tx1"/>
                </a:solidFill>
                <a:latin typeface="에스코어 드림 3 Light" panose="020B0303030302020204" pitchFamily="34" charset="-127"/>
                <a:ea typeface="에스코어 드림 3 Light" panose="020B0303030302020204" pitchFamily="34" charset="-127"/>
              </a:rPr>
              <a:t>온실은</a:t>
            </a:r>
            <a:r>
              <a:rPr lang="ko-KR" altLang="en-US" sz="1200" dirty="0">
                <a:solidFill>
                  <a:schemeClr val="tx1"/>
                </a:solidFill>
                <a:latin typeface="에스코어 드림 3 Light" panose="020B0303030302020204" pitchFamily="34" charset="-127"/>
                <a:ea typeface="에스코어 드림 3 Light" panose="020B0303030302020204" pitchFamily="34" charset="-127"/>
              </a:rPr>
              <a:t> 최적의 재배환경조건에  맞게 설계되어지며 전 세계 어디에서나 최적으로 작동하는 다양한 온실 디자인을 제공합니다</a:t>
            </a:r>
            <a:r>
              <a:rPr lang="en-US" altLang="ko-KR" sz="1200" dirty="0">
                <a:solidFill>
                  <a:schemeClr val="tx1"/>
                </a:solidFill>
                <a:latin typeface="에스코어 드림 3 Light" panose="020B0303030302020204" pitchFamily="34" charset="-127"/>
                <a:ea typeface="에스코어 드림 3 Light" panose="020B0303030302020204" pitchFamily="34" charset="-127"/>
              </a:rPr>
              <a:t>.</a:t>
            </a:r>
            <a:endParaRPr lang="ko-KR" altLang="en-US" sz="1200" dirty="0">
              <a:solidFill>
                <a:schemeClr val="tx1"/>
              </a:solidFill>
              <a:latin typeface="에스코어 드림 3 Light" panose="020B0303030302020204" pitchFamily="34" charset="-127"/>
              <a:ea typeface="에스코어 드림 3 Light" panose="020B0303030302020204" pitchFamily="34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3CB053-98CB-404C-0D44-AC73B4460925}"/>
              </a:ext>
            </a:extLst>
          </p:cNvPr>
          <p:cNvSpPr txBox="1"/>
          <p:nvPr/>
        </p:nvSpPr>
        <p:spPr>
          <a:xfrm>
            <a:off x="778534" y="86876"/>
            <a:ext cx="10785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에스코어 드림 3 Light" panose="020B0303030302020204" pitchFamily="34" charset="-127"/>
                <a:ea typeface="에스코어 드림 3 Light" panose="020B0303030302020204" pitchFamily="34" charset="-127"/>
              </a:rPr>
              <a:t>I. </a:t>
            </a:r>
            <a:r>
              <a:rPr lang="ko-KR" altLang="en-US" sz="1200" dirty="0">
                <a:latin typeface="에스코어 드림 3 Light" panose="020B0303030302020204" pitchFamily="34" charset="-127"/>
                <a:ea typeface="에스코어 드림 3 Light" panose="020B0303030302020204" pitchFamily="34" charset="-127"/>
              </a:rPr>
              <a:t>회사소개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716311-C9A8-F80B-2C3D-01F48EF072AA}"/>
              </a:ext>
            </a:extLst>
          </p:cNvPr>
          <p:cNvSpPr txBox="1"/>
          <p:nvPr/>
        </p:nvSpPr>
        <p:spPr>
          <a:xfrm>
            <a:off x="4923884" y="1092331"/>
            <a:ext cx="1247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>
                <a:latin typeface="에스코어 드림 7 ExtraBold" panose="020B0803030302020204" pitchFamily="34" charset="-127"/>
                <a:ea typeface="에스코어 드림 7 ExtraBold" panose="020B0803030302020204" pitchFamily="34" charset="-127"/>
              </a:rPr>
              <a:t>건설 분야</a:t>
            </a:r>
            <a:endParaRPr lang="ko-KR" altLang="en-US" sz="1200" dirty="0">
              <a:latin typeface="에스코어 드림 7 ExtraBold" panose="020B0803030302020204" pitchFamily="34" charset="-127"/>
              <a:ea typeface="에스코어 드림 7 ExtraBold" panose="020B08030303020202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4692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4849</TotalTime>
  <Words>62</Words>
  <Application>Microsoft Office PowerPoint</Application>
  <PresentationFormat>와이드스크린</PresentationFormat>
  <Paragraphs>12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11" baseType="lpstr">
      <vt:lpstr>Rix정고딕 B</vt:lpstr>
      <vt:lpstr>맑은 고딕</vt:lpstr>
      <vt:lpstr>에스코어 드림 3 Light</vt:lpstr>
      <vt:lpstr>에스코어 드림 5 Medium</vt:lpstr>
      <vt:lpstr>에스코어 드림 7 ExtraBold</vt:lpstr>
      <vt:lpstr>휴먼둥근헤드라인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seok nam ko</dc:creator>
  <cp:lastModifiedBy>a80717312@outlook.kr</cp:lastModifiedBy>
  <cp:revision>168</cp:revision>
  <cp:lastPrinted>2024-05-29T08:50:50Z</cp:lastPrinted>
  <dcterms:created xsi:type="dcterms:W3CDTF">2024-01-23T00:40:47Z</dcterms:created>
  <dcterms:modified xsi:type="dcterms:W3CDTF">2024-07-18T03:36:12Z</dcterms:modified>
</cp:coreProperties>
</file>