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7" r:id="rId2"/>
    <p:sldId id="260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632202"/>
            <a:ext cx="4950338" cy="326846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900661"/>
            <a:ext cx="4950338" cy="162685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23789" y="6241674"/>
            <a:ext cx="1046605" cy="112923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542671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58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80533"/>
            <a:ext cx="4943989" cy="4502391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32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5063067"/>
            <a:ext cx="4240416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52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522136"/>
            <a:ext cx="4943989" cy="393588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889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6273800"/>
            <a:ext cx="501621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7484534"/>
            <a:ext cx="501621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89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906255"/>
            <a:ext cx="4943988" cy="4160029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6273800"/>
            <a:ext cx="494398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78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20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906254"/>
            <a:ext cx="1242099" cy="7632180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906254"/>
            <a:ext cx="3537261" cy="76321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901492"/>
            <a:ext cx="4941899" cy="185017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3081867"/>
            <a:ext cx="4943989" cy="54565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25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996590"/>
            <a:ext cx="4943989" cy="212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173133"/>
            <a:ext cx="4943989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62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3086354"/>
            <a:ext cx="2398148" cy="5441796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3086354"/>
            <a:ext cx="2397820" cy="5441796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97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3216238"/>
            <a:ext cx="2155947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4048617"/>
            <a:ext cx="2398149" cy="4486015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3211575"/>
            <a:ext cx="215492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4043954"/>
            <a:ext cx="2396760" cy="4486015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31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30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17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644350"/>
            <a:ext cx="1972188" cy="1410228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644352"/>
            <a:ext cx="2843180" cy="782161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309108"/>
            <a:ext cx="1972188" cy="61568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48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934200"/>
            <a:ext cx="4943989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917172"/>
            <a:ext cx="4943989" cy="556829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752821"/>
            <a:ext cx="4943989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7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0200"/>
            <a:ext cx="1485900" cy="958912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411"/>
            <a:ext cx="1464204" cy="9898732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081867"/>
            <a:ext cx="4943989" cy="561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861796"/>
            <a:ext cx="574785" cy="53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8B3C-96EA-445B-B97D-D1673486DB42}" type="datetimeFigureOut">
              <a:rPr lang="ko-KR" altLang="en-US" smtClean="0"/>
              <a:t>2024-06-18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862836"/>
            <a:ext cx="428736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137909"/>
            <a:ext cx="43873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14597032-BCBD-4D2E-9B2B-DDEF720F4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56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342900" rtl="0" eaLnBrk="1" latinLnBrk="1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1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808FE322-D5E3-409A-BB1B-49E505065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58" y="1379267"/>
            <a:ext cx="6539161" cy="227115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ko-KR" sz="600" dirty="0"/>
              <a:t>     </a:t>
            </a:r>
            <a:r>
              <a:rPr lang="ko-KR" altLang="en-US" sz="1300" b="1" kern="0" dirty="0">
                <a:solidFill>
                  <a:srgbClr val="000000"/>
                </a:solidFill>
                <a:latin typeface="+mn-ea"/>
                <a:ea typeface="+mn-ea"/>
              </a:rPr>
              <a:t>무선조종기로 원격 제어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하여 편리하고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안전하게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과수원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논두렁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목초지 등의 잡초를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 빠른 속도로 제초하도록 개발된 제품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b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  *. 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엔진으로 제초작업과 동시에 전기를 생산하는 </a:t>
            </a:r>
            <a:r>
              <a:rPr lang="ko-KR" altLang="en-US" sz="1300" b="1" kern="0" dirty="0">
                <a:solidFill>
                  <a:srgbClr val="000000"/>
                </a:solidFill>
                <a:latin typeface="+mn-ea"/>
                <a:ea typeface="+mn-ea"/>
              </a:rPr>
              <a:t>하이브리드형 제초기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b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  *. </a:t>
            </a:r>
            <a:r>
              <a:rPr lang="ko-KR" altLang="en-US" sz="1300" kern="0" dirty="0">
                <a:latin typeface="+mn-ea"/>
                <a:ea typeface="+mn-ea"/>
              </a:rPr>
              <a:t>낮은 전고로 과수원 등의 좁은 환경에서도 안전한 제초작업  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b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  *. </a:t>
            </a:r>
            <a:r>
              <a:rPr lang="ko-KR" altLang="en-US" sz="1300" b="1" kern="0" dirty="0">
                <a:solidFill>
                  <a:srgbClr val="000000"/>
                </a:solidFill>
                <a:latin typeface="+mn-ea"/>
                <a:ea typeface="+mn-ea"/>
              </a:rPr>
              <a:t>높은 마력의 엔진 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채용으로 제초성능 우수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b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  *. </a:t>
            </a:r>
            <a:r>
              <a:rPr lang="ko-KR" altLang="en-US" sz="1300" b="1" kern="0" dirty="0" err="1">
                <a:solidFill>
                  <a:srgbClr val="000000"/>
                </a:solidFill>
                <a:latin typeface="+mn-ea"/>
                <a:ea typeface="+mn-ea"/>
              </a:rPr>
              <a:t>고토크</a:t>
            </a:r>
            <a:r>
              <a:rPr lang="ko-KR" altLang="en-US" sz="1300" b="1" kern="0" dirty="0">
                <a:solidFill>
                  <a:srgbClr val="000000"/>
                </a:solidFill>
                <a:latin typeface="+mn-ea"/>
                <a:ea typeface="+mn-ea"/>
              </a:rPr>
              <a:t> 주행모터 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적용으로 높은 경사지에서도 빠른 제초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b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  *. </a:t>
            </a:r>
            <a:r>
              <a:rPr lang="ko-KR" altLang="en-US" sz="1300" kern="0" dirty="0">
                <a:solidFill>
                  <a:srgbClr val="000000"/>
                </a:solidFill>
                <a:latin typeface="+mn-ea"/>
                <a:ea typeface="+mn-ea"/>
              </a:rPr>
              <a:t>원격제어로 칼날 높이 조종</a:t>
            </a:r>
            <a:r>
              <a:rPr lang="en-US" altLang="ko-KR" sz="1300" kern="0" dirty="0">
                <a:solidFill>
                  <a:srgbClr val="000000"/>
                </a:solidFill>
                <a:latin typeface="+mn-ea"/>
                <a:ea typeface="+mn-ea"/>
              </a:rPr>
              <a:t>. </a:t>
            </a:r>
            <a:endParaRPr lang="ko-KR" altLang="en-US" sz="1400" dirty="0"/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643C89CC-09AD-4760-B761-30F12C8C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07" y="8961855"/>
            <a:ext cx="6467984" cy="79359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ko-KR" altLang="en-US" sz="1400" dirty="0"/>
              <a:t>우성정공㈜</a:t>
            </a:r>
            <a:endParaRPr lang="en-US" altLang="ko-KR" sz="1400" dirty="0"/>
          </a:p>
          <a:p>
            <a:pPr algn="l"/>
            <a:r>
              <a:rPr lang="ko-KR" altLang="en-US" sz="1400" dirty="0"/>
              <a:t>경상남도 진주시 </a:t>
            </a:r>
            <a:r>
              <a:rPr lang="ko-KR" altLang="en-US" sz="1400" dirty="0" err="1"/>
              <a:t>진성면</a:t>
            </a:r>
            <a:r>
              <a:rPr lang="ko-KR" altLang="en-US" sz="1400" dirty="0"/>
              <a:t> 동부로 </a:t>
            </a:r>
            <a:r>
              <a:rPr lang="en-US" altLang="ko-KR" sz="1400" dirty="0"/>
              <a:t>1259</a:t>
            </a:r>
            <a:r>
              <a:rPr lang="ko-KR" altLang="en-US" sz="1400" dirty="0" err="1"/>
              <a:t>번길</a:t>
            </a:r>
            <a:r>
              <a:rPr lang="ko-KR" altLang="en-US" sz="1400" dirty="0"/>
              <a:t> </a:t>
            </a:r>
            <a:r>
              <a:rPr lang="en-US" altLang="ko-KR" sz="1400" dirty="0"/>
              <a:t>54</a:t>
            </a:r>
          </a:p>
          <a:p>
            <a:pPr algn="l"/>
            <a:r>
              <a:rPr lang="en-US" altLang="ko-KR" sz="1400" dirty="0"/>
              <a:t>Tel: +82-55-758-1256    Fax:</a:t>
            </a:r>
            <a:r>
              <a:rPr lang="ko-KR" altLang="en-US" sz="1400" dirty="0"/>
              <a:t> </a:t>
            </a:r>
            <a:r>
              <a:rPr lang="en-US" altLang="ko-KR" sz="1400" dirty="0"/>
              <a:t>+82-55-753-5205</a:t>
            </a:r>
          </a:p>
          <a:p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6BAE-91DB-46AC-8ABE-45028E189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5990" y="-1609583"/>
            <a:ext cx="328360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62560" tIns="81280" rIns="162560" bIns="8128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20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12ECEAC-C38F-453B-7CFE-29DC28EFAED5}"/>
              </a:ext>
            </a:extLst>
          </p:cNvPr>
          <p:cNvSpPr/>
          <p:nvPr/>
        </p:nvSpPr>
        <p:spPr>
          <a:xfrm>
            <a:off x="1239638" y="5978836"/>
            <a:ext cx="1004913" cy="3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QKZ500</a:t>
            </a:r>
            <a:endParaRPr lang="ko-KR" altLang="en-US" sz="1600" b="1" dirty="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6B059588-8BEF-5721-F8E5-A375383D2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" y="3974939"/>
            <a:ext cx="2453133" cy="2034735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DBEDDE8E-6313-DDB1-9F3F-62B7E8F82C60}"/>
              </a:ext>
            </a:extLst>
          </p:cNvPr>
          <p:cNvSpPr/>
          <p:nvPr/>
        </p:nvSpPr>
        <p:spPr>
          <a:xfrm>
            <a:off x="4643914" y="5978836"/>
            <a:ext cx="1004913" cy="3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QKZ800</a:t>
            </a:r>
            <a:endParaRPr lang="ko-KR" altLang="en-US" sz="1600" b="1" dirty="0">
              <a:solidFill>
                <a:schemeClr val="accent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CA652E4C-32D4-AAED-9B7C-B0DC25FC8A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11" y="3859578"/>
            <a:ext cx="2526358" cy="218207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6F34925-223D-DE75-1717-96FCECCF4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87" y="6962436"/>
            <a:ext cx="2856971" cy="1860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B0ECACE-BE7D-66A4-F123-A72DC473C5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6" r="4273"/>
          <a:stretch/>
        </p:blipFill>
        <p:spPr>
          <a:xfrm>
            <a:off x="3544078" y="6962435"/>
            <a:ext cx="2885297" cy="1860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29E2A2D-5B04-EBB7-2908-53E93A660A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"/>
          <a:stretch/>
        </p:blipFill>
        <p:spPr>
          <a:xfrm>
            <a:off x="2966520" y="6093414"/>
            <a:ext cx="1040115" cy="1051297"/>
          </a:xfrm>
          <a:prstGeom prst="roundRect">
            <a:avLst>
              <a:gd name="adj" fmla="val 16667"/>
            </a:avLst>
          </a:prstGeom>
          <a:ln w="127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화살표: 갈매기형 수장 6">
            <a:extLst>
              <a:ext uri="{FF2B5EF4-FFF2-40B4-BE49-F238E27FC236}">
                <a16:creationId xmlns:a16="http://schemas.microsoft.com/office/drawing/2014/main" id="{F19BC412-4CF4-CAF8-789A-CBE3B0F1BE54}"/>
              </a:ext>
            </a:extLst>
          </p:cNvPr>
          <p:cNvSpPr/>
          <p:nvPr/>
        </p:nvSpPr>
        <p:spPr>
          <a:xfrm>
            <a:off x="2512895" y="1197478"/>
            <a:ext cx="346610" cy="314473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화살표: 갈매기형 수장 2">
            <a:extLst>
              <a:ext uri="{FF2B5EF4-FFF2-40B4-BE49-F238E27FC236}">
                <a16:creationId xmlns:a16="http://schemas.microsoft.com/office/drawing/2014/main" id="{4F1A92C2-E9BB-2274-0487-659A079266B5}"/>
              </a:ext>
            </a:extLst>
          </p:cNvPr>
          <p:cNvSpPr/>
          <p:nvPr/>
        </p:nvSpPr>
        <p:spPr>
          <a:xfrm>
            <a:off x="2288303" y="1201494"/>
            <a:ext cx="346610" cy="314473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1DA6E76-DD59-6B09-86D6-BC1C5DF85798}"/>
              </a:ext>
            </a:extLst>
          </p:cNvPr>
          <p:cNvSpPr/>
          <p:nvPr/>
        </p:nvSpPr>
        <p:spPr>
          <a:xfrm>
            <a:off x="324853" y="1124563"/>
            <a:ext cx="20881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무선제초기</a:t>
            </a:r>
            <a:endParaRPr lang="en-US" altLang="ko-KR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A9F3A5A-A141-A5CE-B558-CBD5731C5918}"/>
              </a:ext>
            </a:extLst>
          </p:cNvPr>
          <p:cNvGrpSpPr/>
          <p:nvPr/>
        </p:nvGrpSpPr>
        <p:grpSpPr>
          <a:xfrm>
            <a:off x="0" y="100015"/>
            <a:ext cx="6858000" cy="895350"/>
            <a:chOff x="0" y="0"/>
            <a:chExt cx="6858000" cy="895350"/>
          </a:xfrm>
        </p:grpSpPr>
        <p:pic>
          <p:nvPicPr>
            <p:cNvPr id="11" name="_x272282392">
              <a:extLst>
                <a:ext uri="{FF2B5EF4-FFF2-40B4-BE49-F238E27FC236}">
                  <a16:creationId xmlns:a16="http://schemas.microsoft.com/office/drawing/2014/main" id="{828038DE-8BC1-B33C-17B5-ACD09A69C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89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_x272282392">
              <a:extLst>
                <a:ext uri="{FF2B5EF4-FFF2-40B4-BE49-F238E27FC236}">
                  <a16:creationId xmlns:a16="http://schemas.microsoft.com/office/drawing/2014/main" id="{175AD92F-9DB4-8EBC-A19B-AD24B660F8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61" t="44603" r="7222" b="20779"/>
            <a:stretch/>
          </p:blipFill>
          <p:spPr bwMode="auto">
            <a:xfrm>
              <a:off x="4514850" y="323849"/>
              <a:ext cx="1914525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02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>
            <a:extLst>
              <a:ext uri="{FF2B5EF4-FFF2-40B4-BE49-F238E27FC236}">
                <a16:creationId xmlns:a16="http://schemas.microsoft.com/office/drawing/2014/main" id="{643C89CC-09AD-4760-B761-30F12C8C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07" y="8961855"/>
            <a:ext cx="6467984" cy="79359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ko-KR" altLang="en-US" sz="1400" dirty="0"/>
              <a:t>우성정공㈜</a:t>
            </a:r>
            <a:endParaRPr lang="en-US" altLang="ko-KR" sz="1400" dirty="0"/>
          </a:p>
          <a:p>
            <a:pPr algn="l"/>
            <a:r>
              <a:rPr lang="ko-KR" altLang="en-US" sz="1400" dirty="0"/>
              <a:t>경상남도 진주시 </a:t>
            </a:r>
            <a:r>
              <a:rPr lang="ko-KR" altLang="en-US" sz="1400" dirty="0" err="1"/>
              <a:t>진성면</a:t>
            </a:r>
            <a:r>
              <a:rPr lang="ko-KR" altLang="en-US" sz="1400" dirty="0"/>
              <a:t> 동부로 </a:t>
            </a:r>
            <a:r>
              <a:rPr lang="en-US" altLang="ko-KR" sz="1400" dirty="0"/>
              <a:t>1259</a:t>
            </a:r>
            <a:r>
              <a:rPr lang="ko-KR" altLang="en-US" sz="1400" dirty="0" err="1"/>
              <a:t>번길</a:t>
            </a:r>
            <a:r>
              <a:rPr lang="ko-KR" altLang="en-US" sz="1400" dirty="0"/>
              <a:t> </a:t>
            </a:r>
            <a:r>
              <a:rPr lang="en-US" altLang="ko-KR" sz="1400" dirty="0"/>
              <a:t>54</a:t>
            </a:r>
          </a:p>
          <a:p>
            <a:pPr algn="l"/>
            <a:r>
              <a:rPr lang="en-US" altLang="ko-KR" sz="1400" dirty="0"/>
              <a:t>Tel: +82-55-758-1256    Fax:</a:t>
            </a:r>
            <a:r>
              <a:rPr lang="ko-KR" altLang="en-US" sz="1400" dirty="0"/>
              <a:t> </a:t>
            </a:r>
            <a:r>
              <a:rPr lang="en-US" altLang="ko-KR" sz="1400" dirty="0"/>
              <a:t>+82-55-753-5205</a:t>
            </a:r>
          </a:p>
          <a:p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6BAE-91DB-46AC-8ABE-45028E189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5990" y="-1609583"/>
            <a:ext cx="328360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62560" tIns="81280" rIns="162560" bIns="8128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200"/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E67F235A-2A2A-4A06-9DDD-91DC4809F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52506"/>
              </p:ext>
            </p:extLst>
          </p:nvPr>
        </p:nvGraphicFramePr>
        <p:xfrm>
          <a:off x="291262" y="6012578"/>
          <a:ext cx="6217826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412">
                  <a:extLst>
                    <a:ext uri="{9D8B030D-6E8A-4147-A177-3AD203B41FA5}">
                      <a16:colId xmlns:a16="http://schemas.microsoft.com/office/drawing/2014/main" val="1562600706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val="3232096323"/>
                    </a:ext>
                  </a:extLst>
                </a:gridCol>
                <a:gridCol w="1534028">
                  <a:extLst>
                    <a:ext uri="{9D8B030D-6E8A-4147-A177-3AD203B41FA5}">
                      <a16:colId xmlns:a16="http://schemas.microsoft.com/office/drawing/2014/main" val="2583760230"/>
                    </a:ext>
                  </a:extLst>
                </a:gridCol>
                <a:gridCol w="1534028">
                  <a:extLst>
                    <a:ext uri="{9D8B030D-6E8A-4147-A177-3AD203B41FA5}">
                      <a16:colId xmlns:a16="http://schemas.microsoft.com/office/drawing/2014/main" val="303627748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모델명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QKZ500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QKZ800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4525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기체 규격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길이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x</a:t>
                      </a:r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폭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x</a:t>
                      </a:r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높이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(mm)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960x850x550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1,100x1,150x610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144024"/>
                  </a:ext>
                </a:extLst>
              </a:tr>
              <a:tr h="178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기체 중량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kg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153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258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5849"/>
                  </a:ext>
                </a:extLst>
              </a:tr>
              <a:tr h="14478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>
                          <a:latin typeface="맑은 고딕 (본문)"/>
                          <a:ea typeface="+mn-ea"/>
                        </a:rPr>
                        <a:t>제초부</a:t>
                      </a:r>
                      <a:endParaRPr lang="en-US" altLang="ko-KR" sz="1300" dirty="0">
                        <a:latin typeface="맑은 고딕 (본문)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(</a:t>
                      </a:r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가솔린엔진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배기량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(cc)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224(6HP)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452(12.4HP)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464462"/>
                  </a:ext>
                </a:extLst>
              </a:tr>
              <a:tr h="14478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시동방식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자동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/</a:t>
                      </a:r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수동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자동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70298"/>
                  </a:ext>
                </a:extLst>
              </a:tr>
              <a:tr h="1788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>
                          <a:latin typeface="맑은 고딕 (본문)"/>
                          <a:ea typeface="+mn-ea"/>
                        </a:rPr>
                        <a:t>제초폭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(mm)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500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800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24763"/>
                  </a:ext>
                </a:extLst>
              </a:tr>
              <a:tr h="1447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제초높이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(mm)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0 ~ 150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52881"/>
                  </a:ext>
                </a:extLst>
              </a:tr>
              <a:tr h="1447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>
                          <a:latin typeface="맑은 고딕 (본문)"/>
                          <a:ea typeface="+mn-ea"/>
                        </a:rPr>
                        <a:t>주행부</a:t>
                      </a:r>
                      <a:endParaRPr lang="en-US" altLang="ko-KR" sz="1300" dirty="0">
                        <a:latin typeface="맑은 고딕 (본문)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(</a:t>
                      </a:r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모터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)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용량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24V/350W*2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24V/800W*2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02991"/>
                  </a:ext>
                </a:extLst>
              </a:tr>
              <a:tr h="1447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주행방식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고무궤도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717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무선 조종기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맑은 고딕 (본문)"/>
                          <a:ea typeface="+mn-ea"/>
                        </a:rPr>
                        <a:t>제어범위</a:t>
                      </a:r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(m)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맑은 고딕 (본문)"/>
                          <a:ea typeface="+mn-ea"/>
                        </a:rPr>
                        <a:t>150</a:t>
                      </a:r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300" dirty="0">
                        <a:latin typeface="맑은 고딕 (본문)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61065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871BA55C-C66C-F0C6-975E-3F98F97E3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"/>
          <a:stretch/>
        </p:blipFill>
        <p:spPr>
          <a:xfrm>
            <a:off x="509517" y="1619690"/>
            <a:ext cx="1174513" cy="1187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순서도: 문서 10">
            <a:extLst>
              <a:ext uri="{FF2B5EF4-FFF2-40B4-BE49-F238E27FC236}">
                <a16:creationId xmlns:a16="http://schemas.microsoft.com/office/drawing/2014/main" id="{99A07B34-6440-FB41-82A4-28208A2D0874}"/>
              </a:ext>
            </a:extLst>
          </p:cNvPr>
          <p:cNvSpPr/>
          <p:nvPr/>
        </p:nvSpPr>
        <p:spPr>
          <a:xfrm>
            <a:off x="276224" y="1031786"/>
            <a:ext cx="785897" cy="38794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특징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47E2D4D-8502-8788-295A-FBCE4044289F}"/>
              </a:ext>
            </a:extLst>
          </p:cNvPr>
          <p:cNvSpPr/>
          <p:nvPr/>
        </p:nvSpPr>
        <p:spPr>
          <a:xfrm>
            <a:off x="276224" y="1476543"/>
            <a:ext cx="1757113" cy="226095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12B2AC1-BA04-711F-4373-4646AED1E578}"/>
              </a:ext>
            </a:extLst>
          </p:cNvPr>
          <p:cNvSpPr/>
          <p:nvPr/>
        </p:nvSpPr>
        <p:spPr>
          <a:xfrm>
            <a:off x="360885" y="2839391"/>
            <a:ext cx="1471776" cy="7807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300" dirty="0">
                <a:solidFill>
                  <a:schemeClr val="tx1"/>
                </a:solidFill>
              </a:rPr>
              <a:t>원격조종</a:t>
            </a:r>
            <a:r>
              <a:rPr lang="en-US" altLang="ko-KR" sz="1300" dirty="0">
                <a:solidFill>
                  <a:schemeClr val="tx1"/>
                </a:solidFill>
              </a:rPr>
              <a:t>(</a:t>
            </a:r>
            <a:r>
              <a:rPr lang="ko-KR" altLang="en-US" sz="1300" dirty="0">
                <a:solidFill>
                  <a:schemeClr val="tx1"/>
                </a:solidFill>
              </a:rPr>
              <a:t>리모컨</a:t>
            </a:r>
            <a:r>
              <a:rPr lang="en-US" altLang="ko-KR" sz="13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300" dirty="0">
                <a:solidFill>
                  <a:schemeClr val="tx1"/>
                </a:solidFill>
              </a:rPr>
              <a:t>1. </a:t>
            </a:r>
            <a:r>
              <a:rPr lang="ko-KR" altLang="en-US" sz="1300" dirty="0">
                <a:solidFill>
                  <a:schemeClr val="tx1"/>
                </a:solidFill>
              </a:rPr>
              <a:t>전</a:t>
            </a:r>
            <a:r>
              <a:rPr lang="en-US" altLang="ko-KR" sz="1300" dirty="0">
                <a:solidFill>
                  <a:schemeClr val="tx1"/>
                </a:solidFill>
              </a:rPr>
              <a:t>/</a:t>
            </a:r>
            <a:r>
              <a:rPr lang="ko-KR" altLang="en-US" sz="1300" dirty="0">
                <a:solidFill>
                  <a:schemeClr val="tx1"/>
                </a:solidFill>
              </a:rPr>
              <a:t>후진</a:t>
            </a:r>
            <a:r>
              <a:rPr lang="en-US" altLang="ko-KR" sz="1300" dirty="0">
                <a:solidFill>
                  <a:schemeClr val="tx1"/>
                </a:solidFill>
              </a:rPr>
              <a:t>/</a:t>
            </a:r>
            <a:r>
              <a:rPr lang="ko-KR" altLang="en-US" sz="1300" dirty="0">
                <a:solidFill>
                  <a:schemeClr val="tx1"/>
                </a:solidFill>
              </a:rPr>
              <a:t>좌</a:t>
            </a:r>
            <a:r>
              <a:rPr lang="en-US" altLang="ko-KR" sz="1300" dirty="0">
                <a:solidFill>
                  <a:schemeClr val="tx1"/>
                </a:solidFill>
              </a:rPr>
              <a:t>/</a:t>
            </a:r>
            <a:r>
              <a:rPr lang="ko-KR" altLang="en-US" sz="1300" dirty="0">
                <a:solidFill>
                  <a:schemeClr val="tx1"/>
                </a:solidFill>
              </a:rPr>
              <a:t>우</a:t>
            </a:r>
            <a:endParaRPr lang="en-US" altLang="ko-KR" sz="1300" dirty="0">
              <a:solidFill>
                <a:schemeClr val="tx1"/>
              </a:solidFill>
            </a:endParaRPr>
          </a:p>
          <a:p>
            <a:r>
              <a:rPr lang="en-US" altLang="ko-KR" sz="1300" dirty="0">
                <a:solidFill>
                  <a:schemeClr val="tx1"/>
                </a:solidFill>
              </a:rPr>
              <a:t>2. </a:t>
            </a:r>
            <a:r>
              <a:rPr lang="ko-KR" altLang="en-US" sz="1300" dirty="0">
                <a:solidFill>
                  <a:schemeClr val="tx1"/>
                </a:solidFill>
              </a:rPr>
              <a:t>칼날 높이조절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1ACEDF1-E5CF-9ACC-6CB2-EFA956739EAF}"/>
              </a:ext>
            </a:extLst>
          </p:cNvPr>
          <p:cNvSpPr/>
          <p:nvPr/>
        </p:nvSpPr>
        <p:spPr>
          <a:xfrm>
            <a:off x="2169088" y="1476543"/>
            <a:ext cx="1884384" cy="226095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E4DF028-6B32-DBAB-F31C-B7522818CEB1}"/>
              </a:ext>
            </a:extLst>
          </p:cNvPr>
          <p:cNvSpPr/>
          <p:nvPr/>
        </p:nvSpPr>
        <p:spPr>
          <a:xfrm>
            <a:off x="288568" y="3835561"/>
            <a:ext cx="1744769" cy="212071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chemeClr val="tx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DA42245-686E-6FFC-A4CB-077C15050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44" b="15244"/>
          <a:stretch/>
        </p:blipFill>
        <p:spPr>
          <a:xfrm>
            <a:off x="384111" y="3939604"/>
            <a:ext cx="1581148" cy="1177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59282E43-E6CB-DB2B-8C3C-6D552CA4E49A}"/>
              </a:ext>
            </a:extLst>
          </p:cNvPr>
          <p:cNvSpPr/>
          <p:nvPr/>
        </p:nvSpPr>
        <p:spPr>
          <a:xfrm>
            <a:off x="366635" y="5215468"/>
            <a:ext cx="1581148" cy="6159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300" dirty="0">
                <a:solidFill>
                  <a:schemeClr val="tx1"/>
                </a:solidFill>
              </a:rPr>
              <a:t> 1. </a:t>
            </a:r>
            <a:r>
              <a:rPr lang="ko-KR" altLang="en-US" sz="1300" dirty="0">
                <a:solidFill>
                  <a:schemeClr val="tx1"/>
                </a:solidFill>
              </a:rPr>
              <a:t>원터치 시동</a:t>
            </a:r>
            <a:endParaRPr lang="en-US" altLang="ko-KR" sz="1300" dirty="0">
              <a:solidFill>
                <a:schemeClr val="tx1"/>
              </a:solidFill>
            </a:endParaRPr>
          </a:p>
          <a:p>
            <a:r>
              <a:rPr lang="en-US" altLang="ko-KR" sz="1300" dirty="0">
                <a:solidFill>
                  <a:schemeClr val="tx1"/>
                </a:solidFill>
              </a:rPr>
              <a:t> 2. </a:t>
            </a:r>
            <a:r>
              <a:rPr lang="ko-KR" altLang="en-US" sz="1300" dirty="0">
                <a:solidFill>
                  <a:schemeClr val="tx1"/>
                </a:solidFill>
              </a:rPr>
              <a:t>배터리 잔량 표시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45F72673-5369-09C3-3660-AE7C6EB66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35242" r="62744" b="28652"/>
          <a:stretch/>
        </p:blipFill>
        <p:spPr>
          <a:xfrm>
            <a:off x="2432518" y="1619691"/>
            <a:ext cx="1490366" cy="122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D45D4E16-7D56-E613-6580-0EAF65F134F6}"/>
              </a:ext>
            </a:extLst>
          </p:cNvPr>
          <p:cNvSpPr/>
          <p:nvPr/>
        </p:nvSpPr>
        <p:spPr>
          <a:xfrm>
            <a:off x="2667765" y="2845754"/>
            <a:ext cx="974193" cy="7807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dirty="0">
                <a:solidFill>
                  <a:schemeClr val="tx1"/>
                </a:solidFill>
              </a:rPr>
              <a:t>고출력</a:t>
            </a:r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ko-KR" altLang="en-US" sz="1300" dirty="0">
                <a:solidFill>
                  <a:schemeClr val="tx1"/>
                </a:solidFill>
              </a:rPr>
              <a:t>엔진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D08D07B-4D05-37F5-6D08-59F498105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52" y="1588474"/>
            <a:ext cx="2008775" cy="1299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181FAF9-C9F5-0E78-85AA-3317A8255ABE}"/>
              </a:ext>
            </a:extLst>
          </p:cNvPr>
          <p:cNvSpPr/>
          <p:nvPr/>
        </p:nvSpPr>
        <p:spPr>
          <a:xfrm>
            <a:off x="4309264" y="3016179"/>
            <a:ext cx="2044563" cy="5709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300" dirty="0">
                <a:solidFill>
                  <a:schemeClr val="tx1"/>
                </a:solidFill>
              </a:rPr>
              <a:t> 1. </a:t>
            </a:r>
            <a:r>
              <a:rPr lang="ko-KR" altLang="en-US" sz="1300" dirty="0" err="1">
                <a:solidFill>
                  <a:schemeClr val="tx1"/>
                </a:solidFill>
              </a:rPr>
              <a:t>절삭력이</a:t>
            </a:r>
            <a:r>
              <a:rPr lang="ko-KR" altLang="en-US" sz="1300" dirty="0">
                <a:solidFill>
                  <a:schemeClr val="tx1"/>
                </a:solidFill>
              </a:rPr>
              <a:t> 우수한 칼날</a:t>
            </a:r>
            <a:endParaRPr lang="en-US" altLang="ko-KR" sz="1300" dirty="0">
              <a:solidFill>
                <a:schemeClr val="tx1"/>
              </a:solidFill>
            </a:endParaRPr>
          </a:p>
          <a:p>
            <a:r>
              <a:rPr lang="en-US" altLang="ko-KR" sz="1300" dirty="0">
                <a:solidFill>
                  <a:schemeClr val="tx1"/>
                </a:solidFill>
              </a:rPr>
              <a:t> 2. </a:t>
            </a:r>
            <a:r>
              <a:rPr lang="ko-KR" altLang="en-US" sz="1300" dirty="0">
                <a:solidFill>
                  <a:schemeClr val="tx1"/>
                </a:solidFill>
              </a:rPr>
              <a:t>원격 칼날 높이조절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42F29BE-1D37-E027-2D07-6EA7FE6E15C8}"/>
              </a:ext>
            </a:extLst>
          </p:cNvPr>
          <p:cNvSpPr/>
          <p:nvPr/>
        </p:nvSpPr>
        <p:spPr>
          <a:xfrm>
            <a:off x="4186314" y="1476543"/>
            <a:ext cx="2322774" cy="226095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F508FCD4-8AB4-7E9E-009A-01C7ADF591E2}"/>
              </a:ext>
            </a:extLst>
          </p:cNvPr>
          <p:cNvSpPr/>
          <p:nvPr/>
        </p:nvSpPr>
        <p:spPr>
          <a:xfrm>
            <a:off x="5892755" y="3863721"/>
            <a:ext cx="581134" cy="202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</a:t>
            </a:r>
            <a:endParaRPr lang="en-US" altLang="ko-K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</a:t>
            </a:r>
            <a:endParaRPr lang="en-US" altLang="ko-K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A/S </a:t>
            </a:r>
          </a:p>
          <a:p>
            <a:pPr algn="ctr"/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</a:t>
            </a:r>
            <a:endParaRPr lang="en-US" altLang="ko-K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증 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C4BE441-811D-5A96-6777-9468C14C5118}"/>
              </a:ext>
            </a:extLst>
          </p:cNvPr>
          <p:cNvGrpSpPr/>
          <p:nvPr/>
        </p:nvGrpSpPr>
        <p:grpSpPr>
          <a:xfrm>
            <a:off x="0" y="100015"/>
            <a:ext cx="6858000" cy="895350"/>
            <a:chOff x="0" y="0"/>
            <a:chExt cx="6858000" cy="895350"/>
          </a:xfrm>
        </p:grpSpPr>
        <p:pic>
          <p:nvPicPr>
            <p:cNvPr id="3" name="_x272282392">
              <a:extLst>
                <a:ext uri="{FF2B5EF4-FFF2-40B4-BE49-F238E27FC236}">
                  <a16:creationId xmlns:a16="http://schemas.microsoft.com/office/drawing/2014/main" id="{85A84D75-25E3-4291-9963-DC7161822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89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_x272282392">
              <a:extLst>
                <a:ext uri="{FF2B5EF4-FFF2-40B4-BE49-F238E27FC236}">
                  <a16:creationId xmlns:a16="http://schemas.microsoft.com/office/drawing/2014/main" id="{A201D9C3-260F-4149-8BB6-61DAF684E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61" t="44603" r="7222" b="20779"/>
            <a:stretch/>
          </p:blipFill>
          <p:spPr bwMode="auto">
            <a:xfrm>
              <a:off x="4514850" y="323849"/>
              <a:ext cx="1914525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55E89CB-30B9-AB98-6BF4-C3DBB3DC5398}"/>
              </a:ext>
            </a:extLst>
          </p:cNvPr>
          <p:cNvSpPr/>
          <p:nvPr/>
        </p:nvSpPr>
        <p:spPr>
          <a:xfrm>
            <a:off x="2124176" y="3835560"/>
            <a:ext cx="3726929" cy="211091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03AC11C0-88E9-12A5-003B-74A96657A394}"/>
              </a:ext>
            </a:extLst>
          </p:cNvPr>
          <p:cNvSpPr/>
          <p:nvPr/>
        </p:nvSpPr>
        <p:spPr>
          <a:xfrm>
            <a:off x="2665672" y="5379925"/>
            <a:ext cx="2635876" cy="475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dirty="0">
                <a:solidFill>
                  <a:schemeClr val="tx1"/>
                </a:solidFill>
              </a:rPr>
              <a:t>경사면 최대 작업 안전각도 </a:t>
            </a:r>
            <a:r>
              <a:rPr lang="en-US" altLang="ko-KR" sz="1300" dirty="0">
                <a:solidFill>
                  <a:schemeClr val="tx1"/>
                </a:solidFill>
              </a:rPr>
              <a:t>35</a:t>
            </a:r>
            <a:r>
              <a:rPr lang="ko-KR" altLang="en-US" sz="1300" dirty="0">
                <a:solidFill>
                  <a:schemeClr val="tx1"/>
                </a:solidFill>
              </a:rPr>
              <a:t>˚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B5F8706-3FA5-44C7-82DC-B24D84FE37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31" t="6732" r="1356" b="4555"/>
          <a:stretch/>
        </p:blipFill>
        <p:spPr>
          <a:xfrm>
            <a:off x="2190256" y="3892678"/>
            <a:ext cx="1827120" cy="1387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E4165AA-4B62-9BE8-3790-FBD1C4CD79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0" t="6732" r="52291" b="4555"/>
          <a:stretch/>
        </p:blipFill>
        <p:spPr>
          <a:xfrm>
            <a:off x="4053471" y="3901585"/>
            <a:ext cx="1785603" cy="137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45815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교육 테마</Template>
  <TotalTime>4047</TotalTime>
  <Words>172</Words>
  <Application>Microsoft Office PowerPoint</Application>
  <PresentationFormat>A4 용지(210x297mm)</PresentationFormat>
  <Paragraphs>60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HY중고딕</vt:lpstr>
      <vt:lpstr>맑은 고딕 (본문)</vt:lpstr>
      <vt:lpstr>휴먼둥근헤드라인</vt:lpstr>
      <vt:lpstr>휴먼모음T</vt:lpstr>
      <vt:lpstr>Arial</vt:lpstr>
      <vt:lpstr>Century Gothic</vt:lpstr>
      <vt:lpstr>Wingdings 3</vt:lpstr>
      <vt:lpstr>줄기</vt:lpstr>
      <vt:lpstr>     무선조종기로 원격 제어하여 편리하고, 안전하게 과수원, 논두렁, 목초지 등의 잡초를  빠른 속도로 제초하도록 개발된 제품.   *. 엔진으로 제초작업과 동시에 전기를 생산하는 하이브리드형 제초기.   *. 낮은 전고로 과수원 등의 좁은 환경에서도 안전한 제초작업  .   *. 높은 마력의 엔진 채용으로 제초성능 우수.   *. 고토크 주행모터 적용으로 높은 경사지에서도 빠른 제초.   *. 원격제어로 칼날 높이 조종.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sever</dc:creator>
  <cp:lastModifiedBy>Windows 사용자</cp:lastModifiedBy>
  <cp:revision>68</cp:revision>
  <cp:lastPrinted>2024-05-09T06:19:50Z</cp:lastPrinted>
  <dcterms:created xsi:type="dcterms:W3CDTF">2020-07-02T02:56:22Z</dcterms:created>
  <dcterms:modified xsi:type="dcterms:W3CDTF">2024-06-18T05:53:02Z</dcterms:modified>
</cp:coreProperties>
</file>